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6" r:id="rId5"/>
    <p:sldId id="267" r:id="rId6"/>
    <p:sldId id="268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60" r:id="rId15"/>
    <p:sldId id="274" r:id="rId16"/>
    <p:sldId id="277" r:id="rId17"/>
    <p:sldId id="278" r:id="rId18"/>
    <p:sldId id="275" r:id="rId19"/>
    <p:sldId id="276" r:id="rId20"/>
    <p:sldId id="279" r:id="rId21"/>
    <p:sldId id="261" r:id="rId22"/>
    <p:sldId id="262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7" d="100"/>
          <a:sy n="87" d="100"/>
        </p:scale>
        <p:origin x="-125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674813"/>
            <a:ext cx="750888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220663"/>
            <a:ext cx="750888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87425" y="260350"/>
            <a:ext cx="1131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smtClean="0">
                <a:solidFill>
                  <a:srgbClr val="381E37"/>
                </a:solidFill>
              </a:rPr>
              <a:t>The Royal Marsden</a:t>
            </a:r>
          </a:p>
        </p:txBody>
      </p:sp>
      <p:pic>
        <p:nvPicPr>
          <p:cNvPr id="7" name="Picture 4" descr="\\Mbauth\transfers\Matthew G\marsden_wordmark_(whit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50850"/>
            <a:ext cx="3060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mgaffney\Desktop\Matthew G\NHS_(whit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72238"/>
            <a:ext cx="792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est_white_large_anti-alias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876925"/>
            <a:ext cx="8461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Placeholder 1"/>
          <p:cNvSpPr>
            <a:spLocks noGrp="1"/>
          </p:cNvSpPr>
          <p:nvPr>
            <p:ph type="ctrTitle"/>
          </p:nvPr>
        </p:nvSpPr>
        <p:spPr>
          <a:xfrm>
            <a:off x="985838" y="1628775"/>
            <a:ext cx="3468687" cy="2320925"/>
          </a:xfrm>
          <a:ln algn="ctr"/>
        </p:spPr>
        <p:txBody>
          <a:bodyPr lIns="0" tIns="0"/>
          <a:lstStyle>
            <a:lvl1pPr>
              <a:lnSpc>
                <a:spcPts val="4400"/>
              </a:lnSpc>
              <a:defRPr sz="4600">
                <a:solidFill>
                  <a:srgbClr val="48D7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1139" name="Text Placeholder 25"/>
          <p:cNvSpPr>
            <a:spLocks noGrp="1"/>
          </p:cNvSpPr>
          <p:nvPr>
            <p:ph type="subTitle" idx="1"/>
          </p:nvPr>
        </p:nvSpPr>
        <p:spPr>
          <a:xfrm>
            <a:off x="987425" y="3949700"/>
            <a:ext cx="3467100" cy="1752600"/>
          </a:xfrm>
        </p:spPr>
        <p:txBody>
          <a:bodyPr/>
          <a:lstStyle>
            <a:lvl1pPr marL="0" indent="0">
              <a:buFont typeface="Georgia" pitchFamily="18" charset="0"/>
              <a:buNone/>
              <a:defRPr sz="3600">
                <a:solidFill>
                  <a:srgbClr val="48D7FF"/>
                </a:solidFill>
                <a:latin typeface="Trebuchet MS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381E37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381E37"/>
                </a:solidFill>
              </a:defRPr>
            </a:lvl1pPr>
          </a:lstStyle>
          <a:p>
            <a:pPr>
              <a:defRPr/>
            </a:pPr>
            <a:fld id="{F6D464B0-63EA-4A62-A3B8-0BB3C17A8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7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CCE5-CB00-4E9E-AF4F-C7329400E602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2750" y="600075"/>
            <a:ext cx="1924050" cy="5556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87425" y="600075"/>
            <a:ext cx="5622925" cy="5556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BE55-6116-469B-85A8-51BD40F5C475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6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425" y="600075"/>
            <a:ext cx="7699375" cy="817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87425" y="1630363"/>
            <a:ext cx="3773488" cy="45259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13313" y="1630363"/>
            <a:ext cx="3773487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13313" y="3968750"/>
            <a:ext cx="3773487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0BE3-FA1D-4017-9675-9FA91905154A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6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425" y="600075"/>
            <a:ext cx="7699375" cy="817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987425" y="1630363"/>
            <a:ext cx="7699375" cy="452596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921E-07FD-4F35-8B9A-C8A875416825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5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87425" y="600075"/>
            <a:ext cx="7699375" cy="555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2408-0FD5-45E9-9B1E-96EF985CB20F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8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5F4C-0BC0-4B62-9E0D-3F58A3B75035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A44B-75D5-4EE9-AAE1-B0394E67B7C2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7425" y="1630363"/>
            <a:ext cx="37734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3313" y="1630363"/>
            <a:ext cx="37734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948D-05A7-4EB5-9989-02FBCCE1ED8D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7166-DA70-42EB-8F4F-B9182DDE558D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81E2-77A4-4EFE-938E-EB8DFD6610EA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6E3B-3E96-4BE6-A3F2-0710F8830A59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8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0B38-9AFA-4713-9B73-286C1102503D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4E7C-AA57-429D-A59D-AED190E720B3}" type="slidenum">
              <a:rPr lang="en-GB">
                <a:solidFill>
                  <a:srgbClr val="3C1A4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1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87425" y="600075"/>
            <a:ext cx="76993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Text Placeholder 25"/>
          <p:cNvSpPr>
            <a:spLocks noGrp="1"/>
          </p:cNvSpPr>
          <p:nvPr>
            <p:ph type="body" idx="1"/>
          </p:nvPr>
        </p:nvSpPr>
        <p:spPr bwMode="auto">
          <a:xfrm>
            <a:off x="987425" y="1630363"/>
            <a:ext cx="7699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674813"/>
            <a:ext cx="750888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220663"/>
            <a:ext cx="750888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987425" y="260350"/>
            <a:ext cx="1131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smtClean="0">
                <a:solidFill>
                  <a:srgbClr val="3C1A40"/>
                </a:solidFill>
              </a:rPr>
              <a:t>The Royal Marsden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19313" y="260350"/>
            <a:ext cx="3708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C1A4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1475" y="260350"/>
            <a:ext cx="3794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E0FF85-307E-4EFC-98D0-3DEA56DD402B}" type="slidenum">
              <a:rPr lang="en-GB">
                <a:solidFill>
                  <a:srgbClr val="3C1A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3C1A40"/>
              </a:solidFill>
            </a:endParaRPr>
          </a:p>
        </p:txBody>
      </p:sp>
      <p:pic>
        <p:nvPicPr>
          <p:cNvPr id="2057" name="Picture 9" descr="crest_blue_darker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428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47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ebuchet MS" pitchFamily="34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sz="2800">
          <a:solidFill>
            <a:schemeClr val="bg2"/>
          </a:solidFill>
          <a:latin typeface="+mn-lt"/>
        </a:defRPr>
      </a:lvl2pPr>
      <a:lvl3pPr marL="1074738" indent="-352425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hlink"/>
          </a:solidFill>
          <a:latin typeface="+mn-lt"/>
        </a:defRPr>
      </a:lvl3pPr>
      <a:lvl4pPr marL="1433513" indent="-357188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accent1"/>
          </a:solidFill>
          <a:latin typeface="+mn-lt"/>
        </a:defRPr>
      </a:lvl4pPr>
      <a:lvl5pPr marL="1792288" indent="-357188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tx1"/>
          </a:solidFill>
          <a:latin typeface="+mn-lt"/>
        </a:defRPr>
      </a:lvl5pPr>
      <a:lvl6pPr marL="2249488" indent="-357188" algn="l" rtl="0" fontAlgn="base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tx1"/>
          </a:solidFill>
          <a:latin typeface="+mn-lt"/>
        </a:defRPr>
      </a:lvl6pPr>
      <a:lvl7pPr marL="2706688" indent="-357188" algn="l" rtl="0" fontAlgn="base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tx1"/>
          </a:solidFill>
          <a:latin typeface="+mn-lt"/>
        </a:defRPr>
      </a:lvl7pPr>
      <a:lvl8pPr marL="3163888" indent="-357188" algn="l" rtl="0" fontAlgn="base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tx1"/>
          </a:solidFill>
          <a:latin typeface="+mn-lt"/>
        </a:defRPr>
      </a:lvl8pPr>
      <a:lvl9pPr marL="3621088" indent="-357188" algn="l" rtl="0" fontAlgn="base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GinaBrown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628775"/>
            <a:ext cx="7618610" cy="2320925"/>
          </a:xfrm>
        </p:spPr>
        <p:txBody>
          <a:bodyPr/>
          <a:lstStyle/>
          <a:p>
            <a:r>
              <a:rPr lang="en-GB" dirty="0" smtClean="0"/>
              <a:t>Detection and description of peritoneal metastases by 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5987380" cy="1752600"/>
          </a:xfrm>
        </p:spPr>
        <p:txBody>
          <a:bodyPr/>
          <a:lstStyle/>
          <a:p>
            <a:r>
              <a:rPr lang="en-GB" dirty="0" smtClean="0"/>
              <a:t>Prof Gina Brown</a:t>
            </a:r>
          </a:p>
          <a:p>
            <a:r>
              <a:rPr lang="en-GB" dirty="0" smtClean="0"/>
              <a:t>Royal Marsden and Imperial College, London,  UK</a:t>
            </a:r>
          </a:p>
          <a:p>
            <a:r>
              <a:rPr lang="en-GB" dirty="0" smtClean="0"/>
              <a:t>Gina.Brown@rmh.nhs.uk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34498" y="5589240"/>
            <a:ext cx="75963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Georgia" pitchFamily="18" charset="0"/>
              <a:buNone/>
              <a:defRPr sz="3600">
                <a:solidFill>
                  <a:srgbClr val="48D7FF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20725" indent="-360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074738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hlink"/>
                </a:solidFill>
                <a:latin typeface="+mn-lt"/>
              </a:defRPr>
            </a:lvl3pPr>
            <a:lvl4pPr marL="1433513" indent="-357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accent1"/>
                </a:solidFill>
                <a:latin typeface="+mn-lt"/>
              </a:defRPr>
            </a:lvl4pPr>
            <a:lvl5pPr marL="1792288" indent="-357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5pPr>
            <a:lvl6pPr marL="2249488" indent="-357188" algn="l" rtl="0" fontAlgn="base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6pPr>
            <a:lvl7pPr marL="2706688" indent="-357188" algn="l" rtl="0" fontAlgn="base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7pPr>
            <a:lvl8pPr marL="3163888" indent="-357188" algn="l" rtl="0" fontAlgn="base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8pPr>
            <a:lvl9pPr marL="3621088" indent="-357188" algn="l" rtl="0" fontAlgn="base">
              <a:spcBef>
                <a:spcPct val="20000"/>
              </a:spcBef>
              <a:spcAft>
                <a:spcPct val="0"/>
              </a:spcAft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mtClean="0">
                <a:hlinkClick r:id="rId2"/>
              </a:rPr>
              <a:t>www.slideshare.net/GinaBrown3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53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771800" y="5157192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14532877">
            <a:off x="5436095" y="1096678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13279255">
            <a:off x="6042370" y="1075542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4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0988"/>
            <a:ext cx="457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78" y="280987"/>
            <a:ext cx="457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09" y="280988"/>
            <a:ext cx="457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78" y="273925"/>
            <a:ext cx="457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0988"/>
            <a:ext cx="457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9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6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30"/>
            <a:ext cx="9073353" cy="407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07"/>
            <a:ext cx="8599695" cy="8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1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3284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04856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3068960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CONCLUSION</a:t>
            </a:r>
            <a:br>
              <a:rPr lang="en-GB" sz="2000" b="1" dirty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Recurrent rectal adenocarcinoma involving large bowel wall, extramural tissue, right </a:t>
            </a:r>
            <a:r>
              <a:rPr lang="en-GB" sz="2000" b="1" dirty="0" err="1"/>
              <a:t>parovarian</a:t>
            </a:r>
            <a:r>
              <a:rPr lang="en-GB" sz="2000" b="1" dirty="0"/>
              <a:t> tissue and right ovary in specimen B. There is a separate deposit in vaginal tissue in specimen D.</a:t>
            </a:r>
            <a:br>
              <a:rPr lang="en-GB" sz="2000" b="1" dirty="0"/>
            </a:b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9132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81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1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83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99375" cy="817563"/>
          </a:xfrm>
        </p:spPr>
        <p:txBody>
          <a:bodyPr/>
          <a:lstStyle/>
          <a:p>
            <a:r>
              <a:rPr lang="en-GB" dirty="0" smtClean="0"/>
              <a:t>MDT CT report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4" y="1052736"/>
            <a:ext cx="7220272" cy="53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5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T4 PERITONEAL DISEASE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2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0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" y="1700808"/>
            <a:ext cx="8993552" cy="27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5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5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Krukenberg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24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04900"/>
            <a:ext cx="90963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6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6274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3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8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2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81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3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Cardiophrenic</a:t>
            </a:r>
            <a:endParaRPr lang="en-GB" dirty="0" smtClean="0"/>
          </a:p>
          <a:p>
            <a:r>
              <a:rPr lang="en-GB" dirty="0" err="1" smtClean="0"/>
              <a:t>Subdiaphragmatic</a:t>
            </a:r>
            <a:endParaRPr lang="en-GB" dirty="0" smtClean="0"/>
          </a:p>
          <a:p>
            <a:r>
              <a:rPr lang="en-GB" dirty="0" err="1" smtClean="0"/>
              <a:t>Subcapsular</a:t>
            </a:r>
            <a:endParaRPr lang="en-GB" dirty="0" smtClean="0"/>
          </a:p>
          <a:p>
            <a:r>
              <a:rPr lang="en-GB" dirty="0" err="1" smtClean="0"/>
              <a:t>Morrisons</a:t>
            </a:r>
            <a:r>
              <a:rPr lang="en-GB" dirty="0" smtClean="0"/>
              <a:t> pouch</a:t>
            </a:r>
          </a:p>
          <a:p>
            <a:r>
              <a:rPr lang="en-GB" dirty="0" err="1" smtClean="0"/>
              <a:t>Omentum</a:t>
            </a:r>
            <a:endParaRPr lang="en-GB" dirty="0" smtClean="0"/>
          </a:p>
          <a:p>
            <a:r>
              <a:rPr lang="en-GB" dirty="0" smtClean="0"/>
              <a:t>Mesentery</a:t>
            </a:r>
          </a:p>
          <a:p>
            <a:r>
              <a:rPr lang="en-GB" dirty="0" smtClean="0"/>
              <a:t>Pelvic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84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1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4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9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53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598872"/>
      </p:ext>
    </p:extLst>
  </p:cSld>
  <p:clrMapOvr>
    <a:masterClrMapping/>
  </p:clrMapOvr>
</p:sld>
</file>

<file path=ppt/theme/theme1.xml><?xml version="1.0" encoding="utf-8"?>
<a:theme xmlns:a="http://schemas.openxmlformats.org/drawingml/2006/main" name="Marsden template_211209">
  <a:themeElements>
    <a:clrScheme name="Marsden template_211209 1">
      <a:dk1>
        <a:srgbClr val="DDDDDD"/>
      </a:dk1>
      <a:lt1>
        <a:srgbClr val="FFFFFF"/>
      </a:lt1>
      <a:dk2>
        <a:srgbClr val="3C1A40"/>
      </a:dk2>
      <a:lt2>
        <a:srgbClr val="00A0CD"/>
      </a:lt2>
      <a:accent1>
        <a:srgbClr val="E13694"/>
      </a:accent1>
      <a:accent2>
        <a:srgbClr val="BA87DF"/>
      </a:accent2>
      <a:accent3>
        <a:srgbClr val="AFABAF"/>
      </a:accent3>
      <a:accent4>
        <a:srgbClr val="DADADA"/>
      </a:accent4>
      <a:accent5>
        <a:srgbClr val="EEAEC8"/>
      </a:accent5>
      <a:accent6>
        <a:srgbClr val="A87ACA"/>
      </a:accent6>
      <a:hlink>
        <a:srgbClr val="00B3B0"/>
      </a:hlink>
      <a:folHlink>
        <a:srgbClr val="78AA4B"/>
      </a:folHlink>
    </a:clrScheme>
    <a:fontScheme name="Marsden template_211209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sden template_211209 1">
        <a:dk1>
          <a:srgbClr val="DDDDDD"/>
        </a:dk1>
        <a:lt1>
          <a:srgbClr val="FFFFFF"/>
        </a:lt1>
        <a:dk2>
          <a:srgbClr val="3C1A40"/>
        </a:dk2>
        <a:lt2>
          <a:srgbClr val="00A0CD"/>
        </a:lt2>
        <a:accent1>
          <a:srgbClr val="E13694"/>
        </a:accent1>
        <a:accent2>
          <a:srgbClr val="BA87DF"/>
        </a:accent2>
        <a:accent3>
          <a:srgbClr val="AFABAF"/>
        </a:accent3>
        <a:accent4>
          <a:srgbClr val="DADADA"/>
        </a:accent4>
        <a:accent5>
          <a:srgbClr val="EEAEC8"/>
        </a:accent5>
        <a:accent6>
          <a:srgbClr val="A87ACA"/>
        </a:accent6>
        <a:hlink>
          <a:srgbClr val="00B3B0"/>
        </a:hlink>
        <a:folHlink>
          <a:srgbClr val="78AA4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41</Words>
  <Application>Microsoft Office PowerPoint</Application>
  <PresentationFormat>On-screen Show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Marsden template_211209</vt:lpstr>
      <vt:lpstr>Detection and description of peritoneal metastases by CT</vt:lpstr>
      <vt:lpstr>T4 PERITONEAL DISEASE</vt:lpstr>
      <vt:lpstr>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MDT CT report</vt:lpstr>
      <vt:lpstr>PowerPoint Presentation</vt:lpstr>
      <vt:lpstr>Early signs</vt:lpstr>
      <vt:lpstr>Krukenberg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Royal Marsden Hospital (NHS Foundation Trust)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and description of peritoneal metastases by CT</dc:title>
  <dc:creator>Gina Brown</dc:creator>
  <cp:lastModifiedBy>Martin, Caroline</cp:lastModifiedBy>
  <cp:revision>14</cp:revision>
  <dcterms:created xsi:type="dcterms:W3CDTF">2016-11-17T18:17:20Z</dcterms:created>
  <dcterms:modified xsi:type="dcterms:W3CDTF">2017-01-10T11:38:17Z</dcterms:modified>
</cp:coreProperties>
</file>