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89" r:id="rId2"/>
    <p:sldMasterId id="2147483765" r:id="rId3"/>
    <p:sldMasterId id="2147483815" r:id="rId4"/>
  </p:sldMasterIdLst>
  <p:notesMasterIdLst>
    <p:notesMasterId r:id="rId65"/>
  </p:notesMasterIdLst>
  <p:sldIdLst>
    <p:sldId id="299" r:id="rId5"/>
    <p:sldId id="313" r:id="rId6"/>
    <p:sldId id="314" r:id="rId7"/>
    <p:sldId id="316" r:id="rId8"/>
    <p:sldId id="361" r:id="rId9"/>
    <p:sldId id="426" r:id="rId10"/>
    <p:sldId id="427" r:id="rId11"/>
    <p:sldId id="428" r:id="rId12"/>
    <p:sldId id="446" r:id="rId13"/>
    <p:sldId id="447" r:id="rId14"/>
    <p:sldId id="448" r:id="rId15"/>
    <p:sldId id="449"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9" r:id="rId32"/>
    <p:sldId id="471" r:id="rId33"/>
    <p:sldId id="472" r:id="rId34"/>
    <p:sldId id="473" r:id="rId35"/>
    <p:sldId id="474" r:id="rId36"/>
    <p:sldId id="475" r:id="rId37"/>
    <p:sldId id="476" r:id="rId38"/>
    <p:sldId id="477" r:id="rId39"/>
    <p:sldId id="478" r:id="rId40"/>
    <p:sldId id="479" r:id="rId41"/>
    <p:sldId id="482" r:id="rId42"/>
    <p:sldId id="485" r:id="rId43"/>
    <p:sldId id="429" r:id="rId44"/>
    <p:sldId id="430" r:id="rId45"/>
    <p:sldId id="431" r:id="rId46"/>
    <p:sldId id="432" r:id="rId47"/>
    <p:sldId id="435" r:id="rId48"/>
    <p:sldId id="436" r:id="rId49"/>
    <p:sldId id="437" r:id="rId50"/>
    <p:sldId id="438" r:id="rId51"/>
    <p:sldId id="440" r:id="rId52"/>
    <p:sldId id="486" r:id="rId53"/>
    <p:sldId id="487" r:id="rId54"/>
    <p:sldId id="488" r:id="rId55"/>
    <p:sldId id="489" r:id="rId56"/>
    <p:sldId id="490" r:id="rId57"/>
    <p:sldId id="491" r:id="rId58"/>
    <p:sldId id="492" r:id="rId59"/>
    <p:sldId id="493" r:id="rId60"/>
    <p:sldId id="494" r:id="rId61"/>
    <p:sldId id="443" r:id="rId62"/>
    <p:sldId id="483" r:id="rId63"/>
    <p:sldId id="484" r:id="rId64"/>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87" autoAdjust="0"/>
  </p:normalViewPr>
  <p:slideViewPr>
    <p:cSldViewPr snapToGrid="0">
      <p:cViewPr>
        <p:scale>
          <a:sx n="84" d="100"/>
          <a:sy n="84" d="100"/>
        </p:scale>
        <p:origin x="-1330"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CAF186-70A4-481A-B908-DD630D829E6A}" type="datetimeFigureOut">
              <a:rPr lang="en-GB"/>
              <a:pPr>
                <a:defRPr/>
              </a:pPr>
              <a:t>10/01/2017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6AF2205-1A79-4DB2-9F03-A2E2B267F138}" type="slidenum">
              <a:rPr lang="en-GB"/>
              <a:pPr>
                <a:defRPr/>
              </a:pPr>
              <a:t>‹#›</a:t>
            </a:fld>
            <a:endParaRPr lang="en-GB"/>
          </a:p>
        </p:txBody>
      </p:sp>
    </p:spTree>
    <p:extLst>
      <p:ext uri="{BB962C8B-B14F-4D97-AF65-F5344CB8AC3E}">
        <p14:creationId xmlns:p14="http://schemas.microsoft.com/office/powerpoint/2010/main" val="1258519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Therefore only available post operatively</a:t>
            </a:r>
          </a:p>
          <a:p>
            <a:pPr eaLnBrk="1" hangingPunct="1">
              <a:spcBef>
                <a:spcPct val="0"/>
              </a:spcBef>
            </a:pPr>
            <a:r>
              <a:rPr lang="en-GB" smtClean="0"/>
              <a:t>At this stage only use was prognostication, did not inform treatment choice</a:t>
            </a:r>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B3240A3-BA4D-46A6-A091-B11290F2944E}" type="slidenum">
              <a:rPr lang="en-GB" sz="1200">
                <a:latin typeface="Calibri" pitchFamily="34" charset="0"/>
              </a:rPr>
              <a:pPr algn="r"/>
              <a:t>2</a:t>
            </a:fld>
            <a:endParaRPr lang="en-GB"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20D66-79A1-4DB9-94A1-F044CAD64BAB}" type="slidenum">
              <a:rPr lang="nl-NL"/>
              <a:pPr/>
              <a:t>40</a:t>
            </a:fld>
            <a:endParaRPr lang="nl-NL"/>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Amongst colon cancer, the sigmoid is the most affected. About 40% of all colon cancers are found in the sigmoid. But what do we know about sigmoid cancer? Do we know why the outcome of colon including sigmoid cancer is lagging behind rectal cancer nowadays?</a:t>
            </a:r>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42A5D-E441-4734-9E9F-0F64EB01654E}" type="slidenum">
              <a:rPr lang="nl-NL"/>
              <a:pPr/>
              <a:t>41</a:t>
            </a:fld>
            <a:endParaRPr lang="nl-NL"/>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A search shows that there is hardly any literature about recurrence rate and recurrence pattern of sigmoid cancer. </a:t>
            </a:r>
          </a:p>
          <a:p>
            <a:r>
              <a:rPr lang="en-US"/>
              <a:t>Sjovall: Swedish National Cancer Registry (FU colon ca since 1996)</a:t>
            </a:r>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AA756-42DF-4752-A4DF-5E70D7FDD5C3}" type="slidenum">
              <a:rPr lang="nl-NL"/>
              <a:pPr/>
              <a:t>42</a:t>
            </a:fld>
            <a:endParaRPr lang="nl-NL"/>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GB" sz="1400"/>
              <a:t>We performed a study of our own data on sigmoid cancer. All patients with sigmoid cancer who had been discussed during the Multidisciplinary Meeting were included. </a:t>
            </a:r>
          </a:p>
          <a:p>
            <a:r>
              <a:rPr lang="en-GB" sz="1400"/>
              <a:t>…. </a:t>
            </a:r>
          </a:p>
          <a:p>
            <a:endParaRPr lang="en-GB" sz="1400"/>
          </a:p>
          <a:p>
            <a:r>
              <a:rPr lang="en-GB" sz="1400"/>
              <a:t>Recurrences:</a:t>
            </a:r>
          </a:p>
          <a:p>
            <a:r>
              <a:rPr lang="en-GB" sz="1400"/>
              <a:t>Local 9</a:t>
            </a:r>
          </a:p>
          <a:p>
            <a:r>
              <a:rPr lang="en-GB" sz="1400"/>
              <a:t>Peritoneal/omentum/abd wall 12</a:t>
            </a:r>
          </a:p>
          <a:p>
            <a:r>
              <a:rPr lang="en-GB" sz="1400"/>
              <a:t>Retroper nodes 3</a:t>
            </a:r>
          </a:p>
          <a:p>
            <a:r>
              <a:rPr lang="en-GB" sz="1400"/>
              <a:t>Distant 38</a:t>
            </a:r>
          </a:p>
          <a:p>
            <a:endParaRPr lang="en-GB" sz="1400"/>
          </a:p>
          <a:p>
            <a:r>
              <a:rPr lang="en-GB"/>
              <a:t>T1/2N0:	23</a:t>
            </a:r>
          </a:p>
          <a:p>
            <a:r>
              <a:rPr lang="en-GB"/>
              <a:t>T1/2N+:	0</a:t>
            </a:r>
          </a:p>
          <a:p>
            <a:r>
              <a:rPr lang="en-GB"/>
              <a:t>T3/4N0:	1</a:t>
            </a:r>
          </a:p>
          <a:p>
            <a:r>
              <a:rPr lang="en-GB"/>
              <a:t>T3/4N+:	36</a:t>
            </a:r>
          </a:p>
          <a:p>
            <a:r>
              <a:rPr lang="en-GB"/>
              <a:t>Unknown :	2</a:t>
            </a:r>
            <a:endParaRPr lang="en-US"/>
          </a:p>
          <a:p>
            <a:endParaRPr lang="nl-NL"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AD826-7C98-4B2F-A494-50118B6F25FB}" type="slidenum">
              <a:rPr lang="nl-NL"/>
              <a:pPr/>
              <a:t>43</a:t>
            </a:fld>
            <a:endParaRPr lang="nl-NL"/>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To minimize the risk of local recurrence, preoperative planning is crucial. Preoperative imaging is the key to an optimal patient tailored treatment plan. With preoperative imaging we are able to distinguish between good and poor prognostic tumours. </a:t>
            </a:r>
          </a:p>
          <a:p>
            <a:r>
              <a:rPr lang="en-US"/>
              <a:t>We know which tumour features impose a poor prognosis in colon cancer – they are similar to rectal cancer.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7B64E-DB41-4B21-897F-E6472BE71272}" type="slidenum">
              <a:rPr lang="nl-NL"/>
              <a:pPr/>
              <a:t>44</a:t>
            </a:fld>
            <a:endParaRPr lang="nl-NL"/>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GB"/>
              <a:t>In a study by Burton in 2006 it was demonstrated that MRI can identify poor prognosis features in sigmoid cancer. </a:t>
            </a:r>
          </a:p>
          <a:p>
            <a:endParaRPr lang="en-GB"/>
          </a:p>
          <a:p>
            <a:r>
              <a:rPr lang="en-GB"/>
              <a:t>Chemoradiotherapy – for any patient with disease extending to or beyond a non-peritonealised resection margin: ie posterior retroperitoneal and lateral sidewall fascia or adjacent organ invasion </a:t>
            </a:r>
          </a:p>
          <a:p>
            <a:r>
              <a:rPr lang="en-GB"/>
              <a:t>Remainder: Primary surgery including N2, EMVI and tumour spread &gt;5mm but non-peritonealised resection margin safe</a:t>
            </a:r>
          </a:p>
          <a:p>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9D6EA-6A72-489F-8D5D-A3A1AB834EC2}" type="slidenum">
              <a:rPr lang="nl-NL"/>
              <a:pPr/>
              <a:t>45</a:t>
            </a:fld>
            <a:endParaRPr lang="nl-NL"/>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A total of 75 patients with distal sigmoid, rectosigmoid, and upper rectal tumors were assessed preoperatively by MRI. If tumor extended beyond the planned surgical resection plane, chemoradiotherapy</a:t>
            </a:r>
          </a:p>
          <a:p>
            <a:r>
              <a:rPr lang="en-US"/>
              <a:t>was offered.</a:t>
            </a:r>
          </a:p>
          <a:p>
            <a:endParaRPr lang="en-US"/>
          </a:p>
          <a:p>
            <a:r>
              <a:rPr lang="en-US"/>
              <a:t>distal sigmoid, rectosigmoid, and upper rectal tumors (&gt;10cm)</a:t>
            </a:r>
          </a:p>
          <a:p>
            <a:r>
              <a:rPr lang="en-US"/>
              <a:t>Good: T1-T2, T3 5 mm, N0-N1, no EMV, potentially CRM negative &gt; Primary surgery</a:t>
            </a:r>
          </a:p>
          <a:p>
            <a:r>
              <a:rPr lang="en-US"/>
              <a:t>Bad: T3 5 mm, T4, N2, EMV present, potentially CRM negative &gt; Primary surgery</a:t>
            </a:r>
          </a:p>
          <a:p>
            <a:r>
              <a:rPr lang="en-US" b="1"/>
              <a:t>Bad: T4 invading adjacent organs and/or potentially CRM positive &gt; Preoperative chemoradiotherapy</a:t>
            </a:r>
          </a:p>
          <a:p>
            <a:endParaRPr 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FDB17-AEFA-4F2D-BB10-F39921642EDC}" type="slidenum">
              <a:rPr lang="nl-NL"/>
              <a:pPr/>
              <a:t>46</a:t>
            </a:fld>
            <a:endParaRPr lang="nl-NL"/>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070EA-E72C-4E00-9E22-EB8ECFE31D2E}" type="slidenum">
              <a:rPr lang="nl-NL"/>
              <a:pPr/>
              <a:t>47</a:t>
            </a:fld>
            <a:endParaRPr lang="nl-NL"/>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Burton showed that tumors of the distal sigmoid, rectosigmoid, and upper rectum can be staged accurately using high spatial resolution MRI and that those with poor prognostic disease may benefit from preoperative therapy.</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49DFE-FC74-4E8C-A981-3FAB6478B1A4}" type="slidenum">
              <a:rPr lang="nl-NL"/>
              <a:pPr/>
              <a:t>48</a:t>
            </a:fld>
            <a:endParaRPr lang="nl-NL"/>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We will limit our inclusion to pelvic sigmoid tumours, for the following reasons. First of all, MRI artefacts will be less due to the fact that the pelvic sigmoid is still relatively fixed compared to more proximal parts. Secondly, in case of high risk tumours neoadjuvant treatment will be more accepted as a treatment option by MDT’s in pelvic tumours than in more proximal ones. </a:t>
            </a:r>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Large proportion of tumours are T3, T3a and T3d tumours very different prognosis</a:t>
            </a:r>
          </a:p>
          <a:p>
            <a:pPr eaLnBrk="1" hangingPunct="1">
              <a:spcBef>
                <a:spcPct val="0"/>
              </a:spcBef>
            </a:pPr>
            <a:r>
              <a:rPr lang="en-GB" smtClean="0"/>
              <a:t>NPRM previously called CRM</a:t>
            </a:r>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222B99A-0222-44B9-8B43-130E88767279}" type="slidenum">
              <a:rPr lang="en-GB" sz="1200">
                <a:latin typeface="Calibri" pitchFamily="34" charset="0"/>
              </a:rPr>
              <a:pPr algn="r"/>
              <a:t>3</a:t>
            </a:fld>
            <a:endParaRPr lang="en-GB"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1D786-98B9-4950-B81B-2D5DD62D20DE}" type="slidenum">
              <a:rPr lang="nl-NL"/>
              <a:pPr/>
              <a:t>6</a:t>
            </a:fld>
            <a:endParaRPr lang="nl-NL"/>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Over the past decades there have been impressive changes in our approach of rectal cancer. One of the most important changes concerns the standardization of preoperative staging based on MRI. Preoperative staging means that we are able to identify high risk patients who will benefit from neoadjuvant treatment and an eventually modified surgical approach.</a:t>
            </a:r>
          </a:p>
          <a:p>
            <a:r>
              <a:rPr lang="en-US"/>
              <a:t>This slide shows the improvement in 5-yrs survival we achieved over the passed 40 years. At the left side, it shows the increase in survival for patients with rectal cancer. At the right side, it shows the increase in survival for patients with colon cancer. However, it also shows how rectal cancer has surpassed colon cancer in this regard. It appears that patients with colon cancer nowadays have a worse prognosis than patients with rectal cancer.</a:t>
            </a:r>
          </a:p>
          <a:p>
            <a:endParaRPr lang="en-US"/>
          </a:p>
          <a:p>
            <a:r>
              <a:rPr lang="en-US"/>
              <a:t>How did this happen? Did we neglect colon cancer?</a:t>
            </a:r>
            <a:endParaRPr lang="nl-NL"/>
          </a:p>
          <a:p>
            <a:endParaRPr lang="en-US"/>
          </a:p>
          <a:p>
            <a:endParaRPr lang="en-US"/>
          </a:p>
          <a:p>
            <a:r>
              <a:rPr lang="en-GB"/>
              <a:t>Birgisson H, Talback M, Gunnarsson U, Pahlman L, Glimelius B. Improved survival in cancer of the colon and rectum in Sweden. Eur J Surg Oncol 2005; 31:845–53.</a:t>
            </a:r>
            <a:endParaRPr lang="nl-NL"/>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B5A27-8D4D-4E7E-B5E4-15B6707AD73F}" type="slidenum">
              <a:rPr lang="nl-NL"/>
              <a:pPr/>
              <a:t>7</a:t>
            </a:fld>
            <a:endParaRPr lang="nl-NL"/>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The treatment options for rectal cancer are summarized here and are numerous. </a:t>
            </a:r>
            <a:endParaRPr lang="nl-NL"/>
          </a:p>
          <a:p>
            <a:endParaRPr lang="nl-NL"/>
          </a:p>
          <a:p>
            <a:r>
              <a:rPr lang="nl-NL"/>
              <a:t>As soon as we measure a tumour just 1 cm proximal from the rectum, we call it sigmoid cancer and our approach changes dramatically. The options for patients with colon and sigmoid cancer seem to be reduced to only 2 options: …</a:t>
            </a:r>
          </a:p>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46A76-4A69-45DD-A12C-C3A95C6C78FF}" type="slidenum">
              <a:rPr lang="nl-NL"/>
              <a:pPr/>
              <a:t>8</a:t>
            </a:fld>
            <a:endParaRPr lang="nl-NL"/>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a:lnSpc>
                <a:spcPct val="80000"/>
              </a:lnSpc>
            </a:pPr>
            <a:r>
              <a:rPr lang="en-US" sz="1000"/>
              <a:t>Colon cancer has a high overall recurrence rate of more than 30%. </a:t>
            </a:r>
          </a:p>
          <a:p>
            <a:pPr>
              <a:lnSpc>
                <a:spcPct val="80000"/>
              </a:lnSpc>
            </a:pPr>
            <a:endParaRPr lang="nl-NL" sz="1000"/>
          </a:p>
          <a:p>
            <a:pPr>
              <a:lnSpc>
                <a:spcPct val="80000"/>
              </a:lnSpc>
            </a:pPr>
            <a:r>
              <a:rPr lang="nl-NL" sz="1000"/>
              <a:t>O’Connell 2008</a:t>
            </a:r>
          </a:p>
          <a:p>
            <a:pPr>
              <a:lnSpc>
                <a:spcPct val="80000"/>
              </a:lnSpc>
            </a:pPr>
            <a:r>
              <a:rPr lang="nl-NL" sz="1000"/>
              <a:t>Survival following recurrence in stage II and III colon cancer: Findings from the ACCENT Data Set</a:t>
            </a:r>
          </a:p>
          <a:p>
            <a:pPr>
              <a:lnSpc>
                <a:spcPct val="80000"/>
              </a:lnSpc>
            </a:pPr>
            <a:r>
              <a:rPr lang="nl-NL" sz="1000"/>
              <a:t>ACCENT = stage II/III colonca from diff prosp rand trials of postop FU-based CTx</a:t>
            </a:r>
          </a:p>
          <a:p>
            <a:pPr>
              <a:lnSpc>
                <a:spcPct val="80000"/>
              </a:lnSpc>
            </a:pPr>
            <a:endParaRPr lang="nl-NL" sz="1000"/>
          </a:p>
          <a:p>
            <a:pPr>
              <a:lnSpc>
                <a:spcPct val="80000"/>
              </a:lnSpc>
            </a:pPr>
            <a:r>
              <a:rPr lang="nl-NL" sz="1000"/>
              <a:t>N=17,381, FU 8yrs</a:t>
            </a:r>
          </a:p>
          <a:p>
            <a:pPr>
              <a:lnSpc>
                <a:spcPct val="80000"/>
              </a:lnSpc>
            </a:pPr>
            <a:r>
              <a:rPr lang="nl-NL" sz="1000"/>
              <a:t>recurrence 5,722 (32,9%)</a:t>
            </a:r>
          </a:p>
          <a:p>
            <a:pPr>
              <a:lnSpc>
                <a:spcPct val="80000"/>
              </a:lnSpc>
            </a:pPr>
            <a:r>
              <a:rPr lang="nl-NL" sz="1000"/>
              <a:t>Recurrence: 20% stage II, 80% stage III</a:t>
            </a:r>
          </a:p>
          <a:p>
            <a:pPr>
              <a:lnSpc>
                <a:spcPct val="80000"/>
              </a:lnSpc>
            </a:pPr>
            <a:r>
              <a:rPr lang="nl-NL" sz="1000"/>
              <a:t>Median time recurrence 13.3 months</a:t>
            </a:r>
          </a:p>
          <a:p>
            <a:pPr>
              <a:lnSpc>
                <a:spcPct val="80000"/>
              </a:lnSpc>
            </a:pPr>
            <a:r>
              <a:rPr lang="nl-NL" sz="1000"/>
              <a:t>Of these 84% had CTX after surgery</a:t>
            </a:r>
          </a:p>
          <a:p>
            <a:pPr>
              <a:lnSpc>
                <a:spcPct val="80000"/>
              </a:lnSpc>
            </a:pPr>
            <a:endParaRPr lang="nl-NL" sz="1000"/>
          </a:p>
          <a:p>
            <a:pPr>
              <a:lnSpc>
                <a:spcPct val="80000"/>
              </a:lnSpc>
            </a:pPr>
            <a:endParaRPr lang="nl-NL" sz="1000"/>
          </a:p>
          <a:p>
            <a:pPr>
              <a:lnSpc>
                <a:spcPct val="80000"/>
              </a:lnSpc>
            </a:pPr>
            <a:r>
              <a:rPr lang="nl-NL" sz="1000" b="1"/>
              <a:t>TrialAccrual PeriodTreatment Arm(s)No. of Patients</a:t>
            </a:r>
            <a:r>
              <a:rPr lang="nl-NL" sz="1000"/>
              <a:t>Era I 1978-1985    NSABP C011977-1983Control </a:t>
            </a:r>
            <a:r>
              <a:rPr lang="nl-NL" sz="1000" i="1"/>
              <a:t>v</a:t>
            </a:r>
            <a:r>
              <a:rPr lang="nl-NL" sz="1000"/>
              <a:t> MOF 724    NCCTG 7848521978-1984Control </a:t>
            </a:r>
            <a:r>
              <a:rPr lang="nl-NL" sz="1000" i="1"/>
              <a:t>v</a:t>
            </a:r>
            <a:r>
              <a:rPr lang="nl-NL" sz="1000"/>
              <a:t> FU/LEV 247    FFCD1982-1990Control </a:t>
            </a:r>
            <a:r>
              <a:rPr lang="nl-NL" sz="1000" i="1"/>
              <a:t>v</a:t>
            </a:r>
            <a:r>
              <a:rPr lang="nl-NL" sz="1000"/>
              <a:t> FU/LV 256    NSABP C021984-1988Control </a:t>
            </a:r>
            <a:r>
              <a:rPr lang="nl-NL" sz="1000" i="1"/>
              <a:t>v</a:t>
            </a:r>
            <a:r>
              <a:rPr lang="nl-NL" sz="1000"/>
              <a:t> PVI FU 896    INT 00351984-1987Control </a:t>
            </a:r>
            <a:r>
              <a:rPr lang="nl-NL" sz="1000" i="1"/>
              <a:t>v</a:t>
            </a:r>
            <a:r>
              <a:rPr lang="nl-NL" sz="1000"/>
              <a:t> FU/LEV 926    Siena1985-1990Control </a:t>
            </a:r>
            <a:r>
              <a:rPr lang="nl-NL" sz="1000" i="1"/>
              <a:t>v</a:t>
            </a:r>
            <a:r>
              <a:rPr lang="nl-NL" sz="1000"/>
              <a:t> FU/LV 239Era II 1986-1992    NCIC1987-1992Control </a:t>
            </a:r>
            <a:r>
              <a:rPr lang="nl-NL" sz="1000" i="1"/>
              <a:t>v</a:t>
            </a:r>
            <a:r>
              <a:rPr lang="nl-NL" sz="1000"/>
              <a:t> FU/LV 359    NSABP C031987-1989MOF </a:t>
            </a:r>
            <a:r>
              <a:rPr lang="nl-NL" sz="1000" i="1"/>
              <a:t>v</a:t>
            </a:r>
            <a:r>
              <a:rPr lang="nl-NL" sz="1000"/>
              <a:t> FU/LV 1,042    NCCTG 8746511988-1989Control </a:t>
            </a:r>
            <a:r>
              <a:rPr lang="nl-NL" sz="1000" i="1"/>
              <a:t>v</a:t>
            </a:r>
            <a:r>
              <a:rPr lang="nl-NL" sz="1000"/>
              <a:t> FU/LV 408    GIVIO1989-1992Control </a:t>
            </a:r>
            <a:r>
              <a:rPr lang="nl-NL" sz="1000" i="1"/>
              <a:t>v</a:t>
            </a:r>
            <a:r>
              <a:rPr lang="nl-NL" sz="1000"/>
              <a:t> FU/LV 867    NCCTG 8946511989-1991FU/LV ± LEV for 6 or 12 months915    NSABP C041989-1990FU/LEV </a:t>
            </a:r>
            <a:r>
              <a:rPr lang="nl-NL" sz="1000" i="1"/>
              <a:t>v</a:t>
            </a:r>
            <a:r>
              <a:rPr lang="nl-NL" sz="1000"/>
              <a:t> FU/LV </a:t>
            </a:r>
            <a:r>
              <a:rPr lang="nl-NL" sz="1000" i="1"/>
              <a:t>v</a:t>
            </a:r>
            <a:r>
              <a:rPr lang="nl-NL" sz="1000"/>
              <a:t> FU/LV/LEV 2,083    INT 00891990-1992FU/LEV </a:t>
            </a:r>
            <a:r>
              <a:rPr lang="nl-NL" sz="1000" i="1"/>
              <a:t>v</a:t>
            </a:r>
            <a:r>
              <a:rPr lang="nl-NL" sz="1000"/>
              <a:t> 5FU/LV (HD or LD) </a:t>
            </a:r>
            <a:r>
              <a:rPr lang="nl-NL" sz="1000" i="1"/>
              <a:t>v</a:t>
            </a:r>
            <a:r>
              <a:rPr lang="nl-NL" sz="1000"/>
              <a:t> FU/LV/LEV 3,561    NSABP C051991-1994FU/LV </a:t>
            </a:r>
            <a:r>
              <a:rPr lang="nl-NL" sz="1000" i="1"/>
              <a:t>v</a:t>
            </a:r>
            <a:r>
              <a:rPr lang="nl-NL" sz="1000"/>
              <a:t> FU/LV+ IFN 2,136Era III 1993-1999    NCCTG 9146531993-1998FU/LV + HD or standard LEV878    SWOG 94151994-1999Bolus </a:t>
            </a:r>
            <a:r>
              <a:rPr lang="nl-NL" sz="1000" i="1"/>
              <a:t>v</a:t>
            </a:r>
            <a:r>
              <a:rPr lang="nl-NL" sz="1000"/>
              <a:t> infusional FU/LEV/LV 939    GERCOR C96.11996-1999Bolus </a:t>
            </a:r>
            <a:r>
              <a:rPr lang="nl-NL" sz="1000" i="1"/>
              <a:t>v</a:t>
            </a:r>
            <a:r>
              <a:rPr lang="nl-NL" sz="1000"/>
              <a:t> infusional FU/LV 905Total17,381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CB3705B-B7F6-45BC-8DDB-C3405661DD9E}" type="slidenum">
              <a:rPr lang="en-GB" sz="1200">
                <a:latin typeface="+mn-lt"/>
              </a:rPr>
              <a:pPr algn="r" fontAlgn="auto">
                <a:spcBef>
                  <a:spcPts val="0"/>
                </a:spcBef>
                <a:spcAft>
                  <a:spcPts val="0"/>
                </a:spcAft>
                <a:defRPr/>
              </a:pPr>
              <a:t>12</a:t>
            </a:fld>
            <a:endParaRPr lang="en-GB"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4B0D5AE-92CB-4E57-B4DB-539B1DA56577}" type="slidenum">
              <a:rPr lang="en-GB" sz="1200">
                <a:latin typeface="+mn-lt"/>
              </a:rPr>
              <a:pPr algn="r" fontAlgn="auto">
                <a:spcBef>
                  <a:spcPts val="0"/>
                </a:spcBef>
                <a:spcAft>
                  <a:spcPts val="0"/>
                </a:spcAft>
                <a:defRPr/>
              </a:pPr>
              <a:t>27</a:t>
            </a:fld>
            <a:endParaRPr lang="en-GB"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918DFD-4335-4EC7-8CAF-51262AE88566}" type="slidenum">
              <a:rPr lang="en-GB"/>
              <a:pPr>
                <a:defRPr/>
              </a:pPr>
              <a:t>35</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22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727CCAA-137A-4056-A0BC-BAB253D3C43E}" type="slidenum">
              <a:rPr lang="en-GB" sz="1200">
                <a:latin typeface="+mn-lt"/>
              </a:rPr>
              <a:pPr algn="r">
                <a:defRPr/>
              </a:pPr>
              <a:t>37</a:t>
            </a:fld>
            <a:endParaRPr lang="en-GB"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4"/>
          <p:cNvSpPr>
            <a:spLocks noChangeShapeType="1"/>
          </p:cNvSpPr>
          <p:nvPr/>
        </p:nvSpPr>
        <p:spPr bwMode="auto">
          <a:xfrm>
            <a:off x="0" y="1674813"/>
            <a:ext cx="750888" cy="0"/>
          </a:xfrm>
          <a:prstGeom prst="line">
            <a:avLst/>
          </a:prstGeom>
          <a:noFill/>
          <a:ln w="3810">
            <a:solidFill>
              <a:schemeClr val="bg1"/>
            </a:solidFill>
            <a:round/>
            <a:headEnd/>
            <a:tailEnd/>
          </a:ln>
          <a:effectLst/>
        </p:spPr>
        <p:txBody>
          <a:bodyPr/>
          <a:lstStyle/>
          <a:p>
            <a:pPr>
              <a:defRPr/>
            </a:pPr>
            <a:endParaRPr lang="de-DE">
              <a:latin typeface="Arial" pitchFamily="34" charset="0"/>
            </a:endParaRPr>
          </a:p>
        </p:txBody>
      </p:sp>
      <p:sp>
        <p:nvSpPr>
          <p:cNvPr id="5" name="Line 5"/>
          <p:cNvSpPr>
            <a:spLocks noChangeShapeType="1"/>
          </p:cNvSpPr>
          <p:nvPr/>
        </p:nvSpPr>
        <p:spPr bwMode="auto">
          <a:xfrm>
            <a:off x="0" y="220663"/>
            <a:ext cx="750888" cy="0"/>
          </a:xfrm>
          <a:prstGeom prst="line">
            <a:avLst/>
          </a:prstGeom>
          <a:noFill/>
          <a:ln w="3810">
            <a:solidFill>
              <a:schemeClr val="bg1"/>
            </a:solidFill>
            <a:round/>
            <a:headEnd/>
            <a:tailEnd/>
          </a:ln>
          <a:effectLst/>
        </p:spPr>
        <p:txBody>
          <a:bodyPr/>
          <a:lstStyle/>
          <a:p>
            <a:pPr>
              <a:defRPr/>
            </a:pPr>
            <a:endParaRPr lang="de-DE">
              <a:latin typeface="Arial" pitchFamily="34" charset="0"/>
            </a:endParaRPr>
          </a:p>
        </p:txBody>
      </p:sp>
      <p:sp>
        <p:nvSpPr>
          <p:cNvPr id="6" name="Rectangle 8"/>
          <p:cNvSpPr>
            <a:spLocks noChangeArrowheads="1"/>
          </p:cNvSpPr>
          <p:nvPr/>
        </p:nvSpPr>
        <p:spPr bwMode="auto">
          <a:xfrm>
            <a:off x="987425" y="260350"/>
            <a:ext cx="1131888" cy="152400"/>
          </a:xfrm>
          <a:prstGeom prst="rect">
            <a:avLst/>
          </a:prstGeom>
          <a:noFill/>
          <a:ln w="9525" algn="ctr">
            <a:noFill/>
            <a:miter lim="800000"/>
            <a:headEnd/>
            <a:tailEnd/>
          </a:ln>
          <a:effectLst/>
        </p:spPr>
        <p:txBody>
          <a:bodyPr lIns="0" tIns="0" rIns="0" bIns="0"/>
          <a:lstStyle/>
          <a:p>
            <a:pPr>
              <a:defRPr/>
            </a:pPr>
            <a:r>
              <a:rPr lang="en-GB" sz="800">
                <a:solidFill>
                  <a:srgbClr val="381E37"/>
                </a:solidFill>
                <a:latin typeface="Georgia" pitchFamily="18" charset="0"/>
              </a:rPr>
              <a:t>The Royal Marsden</a:t>
            </a:r>
          </a:p>
        </p:txBody>
      </p:sp>
      <p:pic>
        <p:nvPicPr>
          <p:cNvPr id="7" name="Picture 4" descr="\\Mbauth\transfers\Matthew G\marsden_wordmark_(white).png"/>
          <p:cNvPicPr>
            <a:picLocks noChangeAspect="1" noChangeArrowheads="1"/>
          </p:cNvPicPr>
          <p:nvPr/>
        </p:nvPicPr>
        <p:blipFill>
          <a:blip r:embed="rId2"/>
          <a:srcRect/>
          <a:stretch>
            <a:fillRect/>
          </a:stretch>
        </p:blipFill>
        <p:spPr bwMode="auto">
          <a:xfrm>
            <a:off x="471488" y="450850"/>
            <a:ext cx="3060700" cy="554038"/>
          </a:xfrm>
          <a:prstGeom prst="rect">
            <a:avLst/>
          </a:prstGeom>
          <a:noFill/>
          <a:ln w="9525">
            <a:noFill/>
            <a:miter lim="800000"/>
            <a:headEnd/>
            <a:tailEnd/>
          </a:ln>
        </p:spPr>
      </p:pic>
      <p:pic>
        <p:nvPicPr>
          <p:cNvPr id="8" name="Picture 3" descr="C:\Documents and Settings\mgaffney\Desktop\Matthew G\NHS_(white).png"/>
          <p:cNvPicPr>
            <a:picLocks noChangeAspect="1" noChangeArrowheads="1"/>
          </p:cNvPicPr>
          <p:nvPr/>
        </p:nvPicPr>
        <p:blipFill>
          <a:blip r:embed="rId3"/>
          <a:srcRect/>
          <a:stretch>
            <a:fillRect/>
          </a:stretch>
        </p:blipFill>
        <p:spPr bwMode="auto">
          <a:xfrm>
            <a:off x="1042988" y="6472238"/>
            <a:ext cx="792162" cy="330200"/>
          </a:xfrm>
          <a:prstGeom prst="rect">
            <a:avLst/>
          </a:prstGeom>
          <a:noFill/>
          <a:ln w="9525">
            <a:noFill/>
            <a:miter lim="800000"/>
            <a:headEnd/>
            <a:tailEnd/>
          </a:ln>
        </p:spPr>
      </p:pic>
      <p:pic>
        <p:nvPicPr>
          <p:cNvPr id="9" name="Picture 11" descr="crest_white_large_anti-aliased"/>
          <p:cNvPicPr>
            <a:picLocks noChangeAspect="1" noChangeArrowheads="1"/>
          </p:cNvPicPr>
          <p:nvPr/>
        </p:nvPicPr>
        <p:blipFill>
          <a:blip r:embed="rId4"/>
          <a:srcRect/>
          <a:stretch>
            <a:fillRect/>
          </a:stretch>
        </p:blipFill>
        <p:spPr bwMode="auto">
          <a:xfrm>
            <a:off x="53975" y="5876925"/>
            <a:ext cx="846138" cy="936625"/>
          </a:xfrm>
          <a:prstGeom prst="rect">
            <a:avLst/>
          </a:prstGeom>
          <a:noFill/>
          <a:ln w="9525">
            <a:noFill/>
            <a:miter lim="800000"/>
            <a:headEnd/>
            <a:tailEnd/>
          </a:ln>
        </p:spPr>
      </p:pic>
      <p:sp>
        <p:nvSpPr>
          <p:cNvPr id="91138" name="Title Placeholder 1"/>
          <p:cNvSpPr>
            <a:spLocks noGrp="1"/>
          </p:cNvSpPr>
          <p:nvPr>
            <p:ph type="ctrTitle"/>
          </p:nvPr>
        </p:nvSpPr>
        <p:spPr>
          <a:xfrm>
            <a:off x="985838" y="1628775"/>
            <a:ext cx="3468687" cy="2320925"/>
          </a:xfrm>
          <a:ln algn="ctr"/>
        </p:spPr>
        <p:txBody>
          <a:bodyPr lIns="0" tIns="0"/>
          <a:lstStyle>
            <a:lvl1pPr>
              <a:lnSpc>
                <a:spcPts val="4400"/>
              </a:lnSpc>
              <a:defRPr sz="4600">
                <a:solidFill>
                  <a:srgbClr val="48D7FF"/>
                </a:solidFill>
              </a:defRPr>
            </a:lvl1pPr>
          </a:lstStyle>
          <a:p>
            <a:r>
              <a:rPr lang="en-GB"/>
              <a:t>Click to edit Master title style</a:t>
            </a:r>
          </a:p>
        </p:txBody>
      </p:sp>
      <p:sp>
        <p:nvSpPr>
          <p:cNvPr id="91139" name="Text Placeholder 25"/>
          <p:cNvSpPr>
            <a:spLocks noGrp="1"/>
          </p:cNvSpPr>
          <p:nvPr>
            <p:ph type="subTitle" idx="1"/>
          </p:nvPr>
        </p:nvSpPr>
        <p:spPr>
          <a:xfrm>
            <a:off x="987425" y="3949700"/>
            <a:ext cx="3467100" cy="1752600"/>
          </a:xfrm>
        </p:spPr>
        <p:txBody>
          <a:bodyPr/>
          <a:lstStyle>
            <a:lvl1pPr marL="0" indent="0">
              <a:buFont typeface="Georgia" pitchFamily="18" charset="0"/>
              <a:buNone/>
              <a:defRPr sz="3600">
                <a:solidFill>
                  <a:srgbClr val="48D7FF"/>
                </a:solidFill>
                <a:latin typeface="Trebuchet MS" pitchFamily="34" charset="0"/>
              </a:defRPr>
            </a:lvl1pPr>
          </a:lstStyle>
          <a:p>
            <a:r>
              <a:rPr lang="en-GB"/>
              <a:t>Click to edit Master subtitle style</a:t>
            </a:r>
          </a:p>
        </p:txBody>
      </p:sp>
      <p:sp>
        <p:nvSpPr>
          <p:cNvPr id="10" name="Rectangle 7"/>
          <p:cNvSpPr>
            <a:spLocks noGrp="1" noChangeArrowheads="1"/>
          </p:cNvSpPr>
          <p:nvPr>
            <p:ph type="ftr" sz="quarter" idx="10"/>
          </p:nvPr>
        </p:nvSpPr>
        <p:spPr>
          <a:xfrm>
            <a:off x="3124200" y="6245225"/>
            <a:ext cx="2895600" cy="476250"/>
          </a:xfrm>
        </p:spPr>
        <p:txBody>
          <a:bodyPr/>
          <a:lstStyle>
            <a:lvl1pPr>
              <a:defRPr>
                <a:solidFill>
                  <a:srgbClr val="381E37"/>
                </a:solidFill>
              </a:defRPr>
            </a:lvl1pPr>
          </a:lstStyle>
          <a:p>
            <a:pPr>
              <a:defRPr/>
            </a:pPr>
            <a:endParaRPr lang="en-GB"/>
          </a:p>
        </p:txBody>
      </p:sp>
      <p:sp>
        <p:nvSpPr>
          <p:cNvPr id="11" name="Rectangle 8"/>
          <p:cNvSpPr>
            <a:spLocks noGrp="1" noChangeArrowheads="1"/>
          </p:cNvSpPr>
          <p:nvPr>
            <p:ph type="sldNum" sz="quarter" idx="11"/>
          </p:nvPr>
        </p:nvSpPr>
        <p:spPr>
          <a:xfrm>
            <a:off x="6553200" y="6245225"/>
            <a:ext cx="2133600" cy="476250"/>
          </a:xfrm>
        </p:spPr>
        <p:txBody>
          <a:bodyPr/>
          <a:lstStyle>
            <a:lvl1pPr>
              <a:defRPr>
                <a:solidFill>
                  <a:srgbClr val="381E37"/>
                </a:solidFill>
              </a:defRPr>
            </a:lvl1pPr>
          </a:lstStyle>
          <a:p>
            <a:pPr>
              <a:defRPr/>
            </a:pPr>
            <a:fld id="{35B1E9E7-E0A8-4CED-8222-ED8EC92424C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pPr>
              <a:defRPr/>
            </a:pP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DF7ADDEC-B2B5-46E7-898D-9DDC03C8C37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2750" y="600075"/>
            <a:ext cx="1924050" cy="55562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87425" y="600075"/>
            <a:ext cx="5622925" cy="55562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pPr>
              <a:defRPr/>
            </a:pP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6535764A-3948-4F05-BC46-5E46F659DBF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87425" y="600075"/>
            <a:ext cx="7699375" cy="81756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87425" y="1630363"/>
            <a:ext cx="3773488" cy="45259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913313" y="1630363"/>
            <a:ext cx="3773487" cy="21859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913313" y="3968750"/>
            <a:ext cx="3773487"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ln/>
        </p:spPr>
        <p:txBody>
          <a:bodyPr/>
          <a:lstStyle>
            <a:lvl1pPr>
              <a:defRPr/>
            </a:lvl1pPr>
          </a:lstStyle>
          <a:p>
            <a:pPr>
              <a:defRPr/>
            </a:pPr>
            <a:endParaRPr lang="en-GB"/>
          </a:p>
        </p:txBody>
      </p:sp>
      <p:sp>
        <p:nvSpPr>
          <p:cNvPr id="7" name="Rectangle 8"/>
          <p:cNvSpPr>
            <a:spLocks noGrp="1" noChangeArrowheads="1"/>
          </p:cNvSpPr>
          <p:nvPr>
            <p:ph type="sldNum" sz="quarter" idx="11"/>
          </p:nvPr>
        </p:nvSpPr>
        <p:spPr>
          <a:ln/>
        </p:spPr>
        <p:txBody>
          <a:bodyPr/>
          <a:lstStyle>
            <a:lvl1pPr>
              <a:defRPr/>
            </a:lvl1pPr>
          </a:lstStyle>
          <a:p>
            <a:pPr>
              <a:defRPr/>
            </a:pPr>
            <a:fld id="{C2C3F294-99E3-4BE5-AC56-1EA4E1127295}"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87425" y="600075"/>
            <a:ext cx="7699375" cy="817563"/>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987425" y="1630363"/>
            <a:ext cx="7699375" cy="4525962"/>
          </a:xfrm>
        </p:spPr>
        <p:txBody>
          <a:bodyPr/>
          <a:lstStyle/>
          <a:p>
            <a:pPr lvl="0"/>
            <a:endParaRPr lang="de-DE" noProof="0" smtClean="0"/>
          </a:p>
        </p:txBody>
      </p:sp>
      <p:sp>
        <p:nvSpPr>
          <p:cNvPr id="4" name="Rectangle 7"/>
          <p:cNvSpPr>
            <a:spLocks noGrp="1" noChangeArrowheads="1"/>
          </p:cNvSpPr>
          <p:nvPr>
            <p:ph type="ftr" sz="quarter" idx="10"/>
          </p:nvPr>
        </p:nvSpPr>
        <p:spPr>
          <a:ln/>
        </p:spPr>
        <p:txBody>
          <a:bodyPr/>
          <a:lstStyle>
            <a:lvl1pPr>
              <a:defRPr/>
            </a:lvl1pPr>
          </a:lstStyle>
          <a:p>
            <a:pPr>
              <a:defRPr/>
            </a:pP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B766D932-2FFD-4DA7-85BE-5B04F0DCC12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87425" y="600075"/>
            <a:ext cx="7699375" cy="555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endParaRPr lang="en-GB"/>
          </a:p>
        </p:txBody>
      </p:sp>
      <p:sp>
        <p:nvSpPr>
          <p:cNvPr id="4" name="Rectangle 8"/>
          <p:cNvSpPr>
            <a:spLocks noGrp="1" noChangeArrowheads="1"/>
          </p:cNvSpPr>
          <p:nvPr>
            <p:ph type="sldNum" sz="quarter" idx="11"/>
          </p:nvPr>
        </p:nvSpPr>
        <p:spPr>
          <a:ln/>
        </p:spPr>
        <p:txBody>
          <a:bodyPr/>
          <a:lstStyle>
            <a:lvl1pPr>
              <a:defRPr/>
            </a:lvl1pPr>
          </a:lstStyle>
          <a:p>
            <a:pPr>
              <a:defRPr/>
            </a:pPr>
            <a:fld id="{D67053B8-0A36-4953-B270-69F790CBAEB6}"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ln/>
        </p:spPr>
        <p:txBody>
          <a:bodyPr/>
          <a:lstStyle>
            <a:lvl1pPr>
              <a:defRPr/>
            </a:lvl1pPr>
          </a:lstStyle>
          <a:p>
            <a:pPr>
              <a:defRPr/>
            </a:pP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6975EBFB-A6A0-4D3F-95DA-C9DBC8C29C27}"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NCRNLogodoormat"/>
          <p:cNvPicPr>
            <a:picLocks noChangeAspect="1" noChangeArrowheads="1"/>
          </p:cNvPicPr>
          <p:nvPr/>
        </p:nvPicPr>
        <p:blipFill>
          <a:blip r:embed="rId2"/>
          <a:srcRect/>
          <a:stretch>
            <a:fillRect/>
          </a:stretch>
        </p:blipFill>
        <p:spPr bwMode="auto">
          <a:xfrm>
            <a:off x="7812088" y="4868863"/>
            <a:ext cx="827087" cy="1700212"/>
          </a:xfrm>
          <a:prstGeom prst="rect">
            <a:avLst/>
          </a:prstGeom>
          <a:noFill/>
          <a:ln w="9525">
            <a:noFill/>
            <a:miter lim="800000"/>
            <a:headEnd/>
            <a:tailEnd/>
          </a:ln>
        </p:spPr>
      </p:pic>
      <p:pic>
        <p:nvPicPr>
          <p:cNvPr id="5" name="Picture 7" descr="logoblackgold"/>
          <p:cNvPicPr>
            <a:picLocks noChangeAspect="1" noChangeArrowheads="1"/>
          </p:cNvPicPr>
          <p:nvPr/>
        </p:nvPicPr>
        <p:blipFill>
          <a:blip r:embed="rId3"/>
          <a:srcRect l="17644" r="20401" b="26784"/>
          <a:stretch>
            <a:fillRect/>
          </a:stretch>
        </p:blipFill>
        <p:spPr bwMode="auto">
          <a:xfrm>
            <a:off x="323850" y="5516563"/>
            <a:ext cx="1076325" cy="1125537"/>
          </a:xfrm>
          <a:prstGeom prst="rect">
            <a:avLst/>
          </a:prstGeom>
          <a:noFill/>
          <a:ln w="9525">
            <a:noFill/>
            <a:miter lim="800000"/>
            <a:headEnd/>
            <a:tailEnd/>
          </a:ln>
        </p:spPr>
      </p:pic>
      <p:sp>
        <p:nvSpPr>
          <p:cNvPr id="7170" name="Rectangle 2"/>
          <p:cNvSpPr>
            <a:spLocks noGrp="1" noChangeArrowheads="1"/>
          </p:cNvSpPr>
          <p:nvPr>
            <p:ph type="ctrTitle"/>
          </p:nvPr>
        </p:nvSpPr>
        <p:spPr>
          <a:xfrm>
            <a:off x="838200" y="1219200"/>
            <a:ext cx="7772400" cy="1143000"/>
          </a:xfrm>
        </p:spPr>
        <p:txBody>
          <a:bodyPr/>
          <a:lstStyle>
            <a:lvl1pPr>
              <a:defRPr/>
            </a:lvl1pPr>
          </a:lstStyle>
          <a:p>
            <a:endParaRPr lang="en-GB"/>
          </a:p>
        </p:txBody>
      </p:sp>
      <p:sp>
        <p:nvSpPr>
          <p:cNvPr id="7171" name="Rectangle 3"/>
          <p:cNvSpPr>
            <a:spLocks noGrp="1" noChangeArrowheads="1"/>
          </p:cNvSpPr>
          <p:nvPr>
            <p:ph type="subTitle" idx="1"/>
          </p:nvPr>
        </p:nvSpPr>
        <p:spPr>
          <a:xfrm>
            <a:off x="1295400" y="2514600"/>
            <a:ext cx="6858000" cy="2209800"/>
          </a:xfrm>
        </p:spPr>
        <p:txBody>
          <a:bodyPr/>
          <a:lstStyle>
            <a:lvl1pPr marL="0" indent="0" algn="ctr">
              <a:buFontTx/>
              <a:buNone/>
              <a:defRPr sz="3200"/>
            </a:lvl1pPr>
          </a:lstStyle>
          <a:p>
            <a:r>
              <a:rPr lang="en-GB"/>
              <a:t>Gina Brown</a:t>
            </a:r>
          </a:p>
          <a:p>
            <a:r>
              <a:rPr lang="en-GB"/>
              <a:t>The Royal Marsden Hospital Colorectal Cancer Network</a:t>
            </a:r>
            <a:br>
              <a:rPr lang="en-GB"/>
            </a:br>
            <a:r>
              <a:rPr lang="en-GB"/>
              <a:t>London &amp; Surrey, UK</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ln/>
        </p:spPr>
        <p:txBody>
          <a:bodyPr/>
          <a:lstStyle>
            <a:lvl1pPr>
              <a:defRPr/>
            </a:lvl1pPr>
          </a:lstStyle>
          <a:p>
            <a:pPr>
              <a:defRPr/>
            </a:pP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8CBA2A13-97C9-49ED-9C0A-880D2256AAA3}"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fontAlgn="auto">
              <a:spcBef>
                <a:spcPts val="2000"/>
              </a:spcBef>
              <a:spcAft>
                <a:spcPts val="0"/>
              </a:spcAft>
              <a:buClr>
                <a:srgbClr val="2C7C9F">
                  <a:lumMod val="60000"/>
                  <a:lumOff val="40000"/>
                </a:srgbClr>
              </a:buClr>
              <a:buSzPct val="110000"/>
              <a:buFont typeface="Wingdings 2" pitchFamily="18" charset="2"/>
              <a:buNone/>
            </a:pPr>
            <a:endParaRPr>
              <a:solidFill>
                <a:prstClr val="black">
                  <a:lumMod val="65000"/>
                  <a:lumOff val="35000"/>
                </a:prstClr>
              </a:solidFill>
              <a:latin typeface="News Gothic MT"/>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45172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6868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extLst>
      <p:ext uri="{BB962C8B-B14F-4D97-AF65-F5344CB8AC3E}">
        <p14:creationId xmlns:p14="http://schemas.microsoft.com/office/powerpoint/2010/main" val="41121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87425" y="1630363"/>
            <a:ext cx="37734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13313" y="1630363"/>
            <a:ext cx="377348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ln/>
        </p:spPr>
        <p:txBody>
          <a:bodyPr/>
          <a:lstStyle>
            <a:lvl1pPr>
              <a:defRPr/>
            </a:lvl1pPr>
          </a:lstStyle>
          <a:p>
            <a:pPr>
              <a:defRPr/>
            </a:pP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75CB07A4-AAC6-49A0-B3DE-39F2BDA04C81}"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5863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5453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2731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565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82041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3333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extLst>
      <p:ext uri="{BB962C8B-B14F-4D97-AF65-F5344CB8AC3E}">
        <p14:creationId xmlns:p14="http://schemas.microsoft.com/office/powerpoint/2010/main" val="1059119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3592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AF25AEA-D761-7F4B-A389-F5CB6E768805}" type="datetimeFigureOut">
              <a:rPr lang="en-US" smtClean="0">
                <a:solidFill>
                  <a:prstClr val="white"/>
                </a:solidFill>
              </a:rPr>
              <a:pPr/>
              <a:t>1/10/2017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D65B07E-5715-C14F-9AE8-89283D5FEA8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9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ln/>
        </p:spPr>
        <p:txBody>
          <a:bodyPr/>
          <a:lstStyle>
            <a:lvl1pPr>
              <a:defRPr/>
            </a:lvl1pPr>
          </a:lstStyle>
          <a:p>
            <a:pPr>
              <a:defRPr/>
            </a:pPr>
            <a:endParaRPr lang="en-GB"/>
          </a:p>
        </p:txBody>
      </p:sp>
      <p:sp>
        <p:nvSpPr>
          <p:cNvPr id="8" name="Rectangle 8"/>
          <p:cNvSpPr>
            <a:spLocks noGrp="1" noChangeArrowheads="1"/>
          </p:cNvSpPr>
          <p:nvPr>
            <p:ph type="sldNum" sz="quarter" idx="11"/>
          </p:nvPr>
        </p:nvSpPr>
        <p:spPr>
          <a:ln/>
        </p:spPr>
        <p:txBody>
          <a:bodyPr/>
          <a:lstStyle>
            <a:lvl1pPr>
              <a:defRPr/>
            </a:lvl1pPr>
          </a:lstStyle>
          <a:p>
            <a:pPr>
              <a:defRPr/>
            </a:pPr>
            <a:fld id="{AD906AB3-1C5C-494D-99E8-C48B56ACA2F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ln/>
        </p:spPr>
        <p:txBody>
          <a:bodyPr/>
          <a:lstStyle>
            <a:lvl1pPr>
              <a:defRPr/>
            </a:lvl1pPr>
          </a:lstStyle>
          <a:p>
            <a:pPr>
              <a:defRPr/>
            </a:pPr>
            <a:endParaRPr lang="en-GB"/>
          </a:p>
        </p:txBody>
      </p:sp>
      <p:sp>
        <p:nvSpPr>
          <p:cNvPr id="4" name="Rectangle 8"/>
          <p:cNvSpPr>
            <a:spLocks noGrp="1" noChangeArrowheads="1"/>
          </p:cNvSpPr>
          <p:nvPr>
            <p:ph type="sldNum" sz="quarter" idx="11"/>
          </p:nvPr>
        </p:nvSpPr>
        <p:spPr>
          <a:ln/>
        </p:spPr>
        <p:txBody>
          <a:bodyPr/>
          <a:lstStyle>
            <a:lvl1pPr>
              <a:defRPr/>
            </a:lvl1pPr>
          </a:lstStyle>
          <a:p>
            <a:pPr>
              <a:defRPr/>
            </a:pPr>
            <a:fld id="{7A9881BB-03FB-4B60-9B39-57469C5D6B2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GB"/>
          </a:p>
        </p:txBody>
      </p:sp>
      <p:sp>
        <p:nvSpPr>
          <p:cNvPr id="3" name="Rectangle 8"/>
          <p:cNvSpPr>
            <a:spLocks noGrp="1" noChangeArrowheads="1"/>
          </p:cNvSpPr>
          <p:nvPr>
            <p:ph type="sldNum" sz="quarter" idx="11"/>
          </p:nvPr>
        </p:nvSpPr>
        <p:spPr>
          <a:ln/>
        </p:spPr>
        <p:txBody>
          <a:bodyPr/>
          <a:lstStyle>
            <a:lvl1pPr>
              <a:defRPr/>
            </a:lvl1pPr>
          </a:lstStyle>
          <a:p>
            <a:pPr>
              <a:defRPr/>
            </a:pPr>
            <a:fld id="{136E4039-F6CC-4C65-8E91-14A75E36429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ln/>
        </p:spPr>
        <p:txBody>
          <a:bodyPr/>
          <a:lstStyle>
            <a:lvl1pPr>
              <a:defRPr/>
            </a:lvl1pPr>
          </a:lstStyle>
          <a:p>
            <a:pPr>
              <a:defRPr/>
            </a:pP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069D7103-6D74-4542-8F24-FC782148B93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ln/>
        </p:spPr>
        <p:txBody>
          <a:bodyPr/>
          <a:lstStyle>
            <a:lvl1pPr>
              <a:defRPr/>
            </a:lvl1pPr>
          </a:lstStyle>
          <a:p>
            <a:pPr>
              <a:defRPr/>
            </a:pP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FF2A60E3-E196-4F18-B2EE-4C319BDF29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7112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87425" y="600075"/>
            <a:ext cx="7699375" cy="817563"/>
          </a:xfrm>
          <a:prstGeom prst="rect">
            <a:avLst/>
          </a:prstGeom>
          <a:noFill/>
          <a:ln w="9525">
            <a:noFill/>
            <a:miter lim="800000"/>
            <a:headEnd/>
            <a:tailEnd/>
          </a:ln>
        </p:spPr>
        <p:txBody>
          <a:bodyPr vert="horz" wrap="square" lIns="72000" tIns="72000" rIns="0" bIns="0" numCol="1" anchor="t" anchorCtr="0" compatLnSpc="1">
            <a:prstTxWarp prst="textNoShape">
              <a:avLst/>
            </a:prstTxWarp>
          </a:bodyPr>
          <a:lstStyle/>
          <a:p>
            <a:pPr lvl="0"/>
            <a:r>
              <a:rPr lang="en-GB" smtClean="0"/>
              <a:t>Click to edit Master title style</a:t>
            </a:r>
          </a:p>
        </p:txBody>
      </p:sp>
      <p:sp>
        <p:nvSpPr>
          <p:cNvPr id="1027" name="Text Placeholder 25"/>
          <p:cNvSpPr>
            <a:spLocks noGrp="1"/>
          </p:cNvSpPr>
          <p:nvPr>
            <p:ph type="body" idx="1"/>
          </p:nvPr>
        </p:nvSpPr>
        <p:spPr bwMode="auto">
          <a:xfrm>
            <a:off x="987425" y="1630363"/>
            <a:ext cx="7699375" cy="4525962"/>
          </a:xfrm>
          <a:prstGeom prst="rect">
            <a:avLst/>
          </a:prstGeom>
          <a:noFill/>
          <a:ln w="9525">
            <a:noFill/>
            <a:miter lim="800000"/>
            <a:headEnd/>
            <a:tailEnd/>
          </a:ln>
        </p:spPr>
        <p:txBody>
          <a:bodyPr vert="horz" wrap="square" lIns="0" tIns="0" rIns="7200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0116" name="Line 4"/>
          <p:cNvSpPr>
            <a:spLocks noChangeShapeType="1"/>
          </p:cNvSpPr>
          <p:nvPr/>
        </p:nvSpPr>
        <p:spPr bwMode="auto">
          <a:xfrm>
            <a:off x="0" y="1674813"/>
            <a:ext cx="750888" cy="0"/>
          </a:xfrm>
          <a:prstGeom prst="line">
            <a:avLst/>
          </a:prstGeom>
          <a:noFill/>
          <a:ln w="3810">
            <a:solidFill>
              <a:schemeClr val="bg1"/>
            </a:solidFill>
            <a:round/>
            <a:headEnd/>
            <a:tailEnd/>
          </a:ln>
          <a:effectLst/>
        </p:spPr>
        <p:txBody>
          <a:bodyPr/>
          <a:lstStyle/>
          <a:p>
            <a:pPr>
              <a:defRPr/>
            </a:pPr>
            <a:endParaRPr lang="de-DE">
              <a:latin typeface="Arial" pitchFamily="34" charset="0"/>
            </a:endParaRPr>
          </a:p>
        </p:txBody>
      </p:sp>
      <p:sp>
        <p:nvSpPr>
          <p:cNvPr id="90117" name="Line 5"/>
          <p:cNvSpPr>
            <a:spLocks noChangeShapeType="1"/>
          </p:cNvSpPr>
          <p:nvPr/>
        </p:nvSpPr>
        <p:spPr bwMode="auto">
          <a:xfrm>
            <a:off x="0" y="220663"/>
            <a:ext cx="750888" cy="0"/>
          </a:xfrm>
          <a:prstGeom prst="line">
            <a:avLst/>
          </a:prstGeom>
          <a:noFill/>
          <a:ln w="3810">
            <a:solidFill>
              <a:schemeClr val="bg1"/>
            </a:solidFill>
            <a:round/>
            <a:headEnd/>
            <a:tailEnd/>
          </a:ln>
          <a:effectLst/>
        </p:spPr>
        <p:txBody>
          <a:bodyPr/>
          <a:lstStyle/>
          <a:p>
            <a:pPr>
              <a:defRPr/>
            </a:pPr>
            <a:endParaRPr lang="de-DE">
              <a:latin typeface="Arial" pitchFamily="34" charset="0"/>
            </a:endParaRPr>
          </a:p>
        </p:txBody>
      </p:sp>
      <p:sp>
        <p:nvSpPr>
          <p:cNvPr id="9" name="Rectangle 8"/>
          <p:cNvSpPr>
            <a:spLocks noChangeArrowheads="1"/>
          </p:cNvSpPr>
          <p:nvPr/>
        </p:nvSpPr>
        <p:spPr bwMode="auto">
          <a:xfrm>
            <a:off x="987425" y="260350"/>
            <a:ext cx="1131888" cy="152400"/>
          </a:xfrm>
          <a:prstGeom prst="rect">
            <a:avLst/>
          </a:prstGeom>
          <a:noFill/>
          <a:ln w="9525" algn="ctr">
            <a:noFill/>
            <a:miter lim="800000"/>
            <a:headEnd/>
            <a:tailEnd/>
          </a:ln>
          <a:effectLst/>
        </p:spPr>
        <p:txBody>
          <a:bodyPr lIns="0" tIns="0" rIns="0" bIns="0"/>
          <a:lstStyle/>
          <a:p>
            <a:pPr>
              <a:defRPr/>
            </a:pPr>
            <a:r>
              <a:rPr lang="en-GB" sz="800">
                <a:solidFill>
                  <a:schemeClr val="bg1"/>
                </a:solidFill>
                <a:latin typeface="Georgia" pitchFamily="18" charset="0"/>
              </a:rPr>
              <a:t>The Royal Marsden</a:t>
            </a:r>
          </a:p>
        </p:txBody>
      </p:sp>
      <p:sp>
        <p:nvSpPr>
          <p:cNvPr id="90119" name="Rectangle 7"/>
          <p:cNvSpPr>
            <a:spLocks noGrp="1" noChangeArrowheads="1"/>
          </p:cNvSpPr>
          <p:nvPr>
            <p:ph type="ftr" sz="quarter" idx="3"/>
          </p:nvPr>
        </p:nvSpPr>
        <p:spPr bwMode="auto">
          <a:xfrm>
            <a:off x="2119313" y="260350"/>
            <a:ext cx="3708400" cy="261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solidFill>
                  <a:schemeClr val="bg1"/>
                </a:solidFill>
                <a:latin typeface="+mn-lt"/>
              </a:defRPr>
            </a:lvl1pPr>
          </a:lstStyle>
          <a:p>
            <a:pPr>
              <a:defRPr/>
            </a:pPr>
            <a:endParaRPr lang="en-GB"/>
          </a:p>
        </p:txBody>
      </p:sp>
      <p:sp>
        <p:nvSpPr>
          <p:cNvPr id="90120" name="Rectangle 8"/>
          <p:cNvSpPr>
            <a:spLocks noGrp="1" noChangeArrowheads="1"/>
          </p:cNvSpPr>
          <p:nvPr>
            <p:ph type="sldNum" sz="quarter" idx="4"/>
          </p:nvPr>
        </p:nvSpPr>
        <p:spPr bwMode="auto">
          <a:xfrm>
            <a:off x="371475" y="260350"/>
            <a:ext cx="379413" cy="261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solidFill>
                  <a:schemeClr val="bg1"/>
                </a:solidFill>
                <a:latin typeface="+mn-lt"/>
              </a:defRPr>
            </a:lvl1pPr>
          </a:lstStyle>
          <a:p>
            <a:pPr>
              <a:defRPr/>
            </a:pPr>
            <a:fld id="{518960D1-1E7D-4167-BB95-A738F7C75B3A}" type="slidenum">
              <a:rPr lang="en-GB"/>
              <a:pPr>
                <a:defRPr/>
              </a:pPr>
              <a:t>‹#›</a:t>
            </a:fld>
            <a:endParaRPr lang="en-GB"/>
          </a:p>
        </p:txBody>
      </p:sp>
      <p:pic>
        <p:nvPicPr>
          <p:cNvPr id="1033" name="Picture 9" descr="crest_blue_darker02"/>
          <p:cNvPicPr>
            <a:picLocks noChangeAspect="1" noChangeArrowheads="1"/>
          </p:cNvPicPr>
          <p:nvPr/>
        </p:nvPicPr>
        <p:blipFill>
          <a:blip r:embed="rId16"/>
          <a:srcRect/>
          <a:stretch>
            <a:fillRect/>
          </a:stretch>
        </p:blipFill>
        <p:spPr bwMode="auto">
          <a:xfrm>
            <a:off x="0" y="6383338"/>
            <a:ext cx="428625" cy="4746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13"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iming>
    <p:tnLst>
      <p:par>
        <p:cTn id="1" dur="indefinite" restart="never" nodeType="tmRoot"/>
      </p:par>
    </p:tnLst>
  </p:timing>
  <p:txStyles>
    <p:titleStyle>
      <a:lvl1pPr algn="l" rtl="0" eaLnBrk="0" fontAlgn="base" hangingPunct="0">
        <a:lnSpc>
          <a:spcPts val="3200"/>
        </a:lnSpc>
        <a:spcBef>
          <a:spcPct val="0"/>
        </a:spcBef>
        <a:spcAft>
          <a:spcPct val="0"/>
        </a:spcAft>
        <a:defRPr sz="3400">
          <a:solidFill>
            <a:schemeClr val="tx2"/>
          </a:solidFill>
          <a:latin typeface="+mj-lt"/>
          <a:ea typeface="+mj-ea"/>
          <a:cs typeface="+mj-cs"/>
        </a:defRPr>
      </a:lvl1pPr>
      <a:lvl2pPr algn="l" rtl="0" eaLnBrk="0" fontAlgn="base" hangingPunct="0">
        <a:lnSpc>
          <a:spcPts val="3200"/>
        </a:lnSpc>
        <a:spcBef>
          <a:spcPct val="0"/>
        </a:spcBef>
        <a:spcAft>
          <a:spcPct val="0"/>
        </a:spcAft>
        <a:defRPr sz="3400">
          <a:solidFill>
            <a:schemeClr val="tx2"/>
          </a:solidFill>
          <a:latin typeface="Trebuchet MS" pitchFamily="34" charset="0"/>
        </a:defRPr>
      </a:lvl2pPr>
      <a:lvl3pPr algn="l" rtl="0" eaLnBrk="0" fontAlgn="base" hangingPunct="0">
        <a:lnSpc>
          <a:spcPts val="3200"/>
        </a:lnSpc>
        <a:spcBef>
          <a:spcPct val="0"/>
        </a:spcBef>
        <a:spcAft>
          <a:spcPct val="0"/>
        </a:spcAft>
        <a:defRPr sz="3400">
          <a:solidFill>
            <a:schemeClr val="tx2"/>
          </a:solidFill>
          <a:latin typeface="Trebuchet MS" pitchFamily="34" charset="0"/>
        </a:defRPr>
      </a:lvl3pPr>
      <a:lvl4pPr algn="l" rtl="0" eaLnBrk="0" fontAlgn="base" hangingPunct="0">
        <a:lnSpc>
          <a:spcPts val="3200"/>
        </a:lnSpc>
        <a:spcBef>
          <a:spcPct val="0"/>
        </a:spcBef>
        <a:spcAft>
          <a:spcPct val="0"/>
        </a:spcAft>
        <a:defRPr sz="3400">
          <a:solidFill>
            <a:schemeClr val="tx2"/>
          </a:solidFill>
          <a:latin typeface="Trebuchet MS" pitchFamily="34" charset="0"/>
        </a:defRPr>
      </a:lvl4pPr>
      <a:lvl5pPr algn="l" rtl="0" eaLnBrk="0" fontAlgn="base" hangingPunct="0">
        <a:lnSpc>
          <a:spcPts val="3200"/>
        </a:lnSpc>
        <a:spcBef>
          <a:spcPct val="0"/>
        </a:spcBef>
        <a:spcAft>
          <a:spcPct val="0"/>
        </a:spcAft>
        <a:defRPr sz="3400">
          <a:solidFill>
            <a:schemeClr val="tx2"/>
          </a:solidFill>
          <a:latin typeface="Trebuchet MS" pitchFamily="34" charset="0"/>
        </a:defRPr>
      </a:lvl5pPr>
      <a:lvl6pPr marL="457200" algn="l" rtl="0" fontAlgn="base">
        <a:lnSpc>
          <a:spcPts val="3200"/>
        </a:lnSpc>
        <a:spcBef>
          <a:spcPct val="0"/>
        </a:spcBef>
        <a:spcAft>
          <a:spcPct val="0"/>
        </a:spcAft>
        <a:defRPr sz="3400">
          <a:solidFill>
            <a:schemeClr val="tx2"/>
          </a:solidFill>
          <a:latin typeface="Trebuchet MS" pitchFamily="34" charset="0"/>
        </a:defRPr>
      </a:lvl6pPr>
      <a:lvl7pPr marL="914400" algn="l" rtl="0" fontAlgn="base">
        <a:lnSpc>
          <a:spcPts val="3200"/>
        </a:lnSpc>
        <a:spcBef>
          <a:spcPct val="0"/>
        </a:spcBef>
        <a:spcAft>
          <a:spcPct val="0"/>
        </a:spcAft>
        <a:defRPr sz="3400">
          <a:solidFill>
            <a:schemeClr val="tx2"/>
          </a:solidFill>
          <a:latin typeface="Trebuchet MS" pitchFamily="34" charset="0"/>
        </a:defRPr>
      </a:lvl7pPr>
      <a:lvl8pPr marL="1371600" algn="l" rtl="0" fontAlgn="base">
        <a:lnSpc>
          <a:spcPts val="3200"/>
        </a:lnSpc>
        <a:spcBef>
          <a:spcPct val="0"/>
        </a:spcBef>
        <a:spcAft>
          <a:spcPct val="0"/>
        </a:spcAft>
        <a:defRPr sz="3400">
          <a:solidFill>
            <a:schemeClr val="tx2"/>
          </a:solidFill>
          <a:latin typeface="Trebuchet MS" pitchFamily="34" charset="0"/>
        </a:defRPr>
      </a:lvl8pPr>
      <a:lvl9pPr marL="1828800" algn="l" rtl="0" fontAlgn="base">
        <a:lnSpc>
          <a:spcPts val="3200"/>
        </a:lnSpc>
        <a:spcBef>
          <a:spcPct val="0"/>
        </a:spcBef>
        <a:spcAft>
          <a:spcPct val="0"/>
        </a:spcAft>
        <a:defRPr sz="3400">
          <a:solidFill>
            <a:schemeClr val="tx2"/>
          </a:solidFill>
          <a:latin typeface="Trebuchet MS" pitchFamily="34" charset="0"/>
        </a:defRPr>
      </a:lvl9pPr>
    </p:titleStyle>
    <p:bodyStyle>
      <a:lvl1pPr marL="358775" indent="-358775" algn="l" rtl="0" eaLnBrk="0" fontAlgn="base" hangingPunct="0">
        <a:spcBef>
          <a:spcPct val="20000"/>
        </a:spcBef>
        <a:spcAft>
          <a:spcPct val="0"/>
        </a:spcAft>
        <a:buFont typeface="Georgia" pitchFamily="18" charset="0"/>
        <a:buChar char="–"/>
        <a:defRPr sz="2800">
          <a:solidFill>
            <a:schemeClr val="tx1"/>
          </a:solidFill>
          <a:latin typeface="+mn-lt"/>
          <a:ea typeface="+mn-ea"/>
          <a:cs typeface="+mn-cs"/>
        </a:defRPr>
      </a:lvl1pPr>
      <a:lvl2pPr marL="720725" indent="-360363" algn="l" rtl="0" eaLnBrk="0" fontAlgn="base" hangingPunct="0">
        <a:spcBef>
          <a:spcPct val="20000"/>
        </a:spcBef>
        <a:spcAft>
          <a:spcPct val="0"/>
        </a:spcAft>
        <a:buFont typeface="Georgia" pitchFamily="18" charset="0"/>
        <a:buChar char="–"/>
        <a:defRPr sz="2800">
          <a:solidFill>
            <a:schemeClr val="bg2"/>
          </a:solidFill>
          <a:latin typeface="+mn-lt"/>
        </a:defRPr>
      </a:lvl2pPr>
      <a:lvl3pPr marL="1074738" indent="-352425" algn="l" rtl="0" eaLnBrk="0" fontAlgn="base" hangingPunct="0">
        <a:spcBef>
          <a:spcPct val="20000"/>
        </a:spcBef>
        <a:spcAft>
          <a:spcPct val="0"/>
        </a:spcAft>
        <a:buFont typeface="Georgia" pitchFamily="18" charset="0"/>
        <a:buChar char="–"/>
        <a:defRPr sz="2400">
          <a:solidFill>
            <a:schemeClr val="hlink"/>
          </a:solidFill>
          <a:latin typeface="+mn-lt"/>
        </a:defRPr>
      </a:lvl3pPr>
      <a:lvl4pPr marL="1433513" indent="-357188" algn="l" rtl="0" eaLnBrk="0" fontAlgn="base" hangingPunct="0">
        <a:spcBef>
          <a:spcPct val="20000"/>
        </a:spcBef>
        <a:spcAft>
          <a:spcPct val="0"/>
        </a:spcAft>
        <a:buFont typeface="Georgia" pitchFamily="18" charset="0"/>
        <a:buChar char="–"/>
        <a:defRPr sz="2400">
          <a:solidFill>
            <a:schemeClr val="accent1"/>
          </a:solidFill>
          <a:latin typeface="+mn-lt"/>
        </a:defRPr>
      </a:lvl4pPr>
      <a:lvl5pPr marL="1792288" indent="-357188" algn="l" rtl="0" eaLnBrk="0" fontAlgn="base" hangingPunct="0">
        <a:spcBef>
          <a:spcPct val="20000"/>
        </a:spcBef>
        <a:spcAft>
          <a:spcPct val="0"/>
        </a:spcAft>
        <a:buFont typeface="Georgia" pitchFamily="18" charset="0"/>
        <a:buChar char="–"/>
        <a:defRPr sz="2400">
          <a:solidFill>
            <a:schemeClr val="tx1"/>
          </a:solidFill>
          <a:latin typeface="+mn-lt"/>
        </a:defRPr>
      </a:lvl5pPr>
      <a:lvl6pPr marL="2249488" indent="-357188" algn="l" rtl="0" fontAlgn="base">
        <a:spcBef>
          <a:spcPct val="20000"/>
        </a:spcBef>
        <a:spcAft>
          <a:spcPct val="0"/>
        </a:spcAft>
        <a:buFont typeface="Georgia" pitchFamily="18" charset="0"/>
        <a:buChar char="–"/>
        <a:defRPr sz="2400">
          <a:solidFill>
            <a:schemeClr val="tx1"/>
          </a:solidFill>
          <a:latin typeface="+mn-lt"/>
        </a:defRPr>
      </a:lvl6pPr>
      <a:lvl7pPr marL="2706688" indent="-357188" algn="l" rtl="0" fontAlgn="base">
        <a:spcBef>
          <a:spcPct val="20000"/>
        </a:spcBef>
        <a:spcAft>
          <a:spcPct val="0"/>
        </a:spcAft>
        <a:buFont typeface="Georgia" pitchFamily="18" charset="0"/>
        <a:buChar char="–"/>
        <a:defRPr sz="2400">
          <a:solidFill>
            <a:schemeClr val="tx1"/>
          </a:solidFill>
          <a:latin typeface="+mn-lt"/>
        </a:defRPr>
      </a:lvl7pPr>
      <a:lvl8pPr marL="3163888" indent="-357188" algn="l" rtl="0" fontAlgn="base">
        <a:spcBef>
          <a:spcPct val="20000"/>
        </a:spcBef>
        <a:spcAft>
          <a:spcPct val="0"/>
        </a:spcAft>
        <a:buFont typeface="Georgia" pitchFamily="18" charset="0"/>
        <a:buChar char="–"/>
        <a:defRPr sz="2400">
          <a:solidFill>
            <a:schemeClr val="tx1"/>
          </a:solidFill>
          <a:latin typeface="+mn-lt"/>
        </a:defRPr>
      </a:lvl8pPr>
      <a:lvl9pPr marL="3621088" indent="-357188" algn="l" rtl="0" fontAlgn="base">
        <a:spcBef>
          <a:spcPct val="20000"/>
        </a:spcBef>
        <a:spcAft>
          <a:spcPct val="0"/>
        </a:spcAft>
        <a:buFont typeface="Georgia" pitchFamily="18" charset="0"/>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7112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pSp>
        <p:nvGrpSpPr>
          <p:cNvPr id="2052" name="Group 4"/>
          <p:cNvGrpSpPr>
            <a:grpSpLocks/>
          </p:cNvGrpSpPr>
          <p:nvPr userDrawn="1"/>
        </p:nvGrpSpPr>
        <p:grpSpPr bwMode="auto">
          <a:xfrm>
            <a:off x="427038" y="5880100"/>
            <a:ext cx="434975" cy="738188"/>
            <a:chOff x="269" y="3704"/>
            <a:chExt cx="274" cy="465"/>
          </a:xfrm>
        </p:grpSpPr>
        <p:pic>
          <p:nvPicPr>
            <p:cNvPr id="2056" name="Picture 3" descr="C:\Documents and Settings\mgaffney\Desktop\Matthew G\NHS_(white).png"/>
            <p:cNvPicPr>
              <a:picLocks noChangeAspect="1" noChangeArrowheads="1"/>
            </p:cNvPicPr>
            <p:nvPr/>
          </p:nvPicPr>
          <p:blipFill>
            <a:blip r:embed="rId13"/>
            <a:srcRect/>
            <a:stretch>
              <a:fillRect/>
            </a:stretch>
          </p:blipFill>
          <p:spPr bwMode="auto">
            <a:xfrm>
              <a:off x="290" y="4073"/>
              <a:ext cx="230" cy="96"/>
            </a:xfrm>
            <a:prstGeom prst="rect">
              <a:avLst/>
            </a:prstGeom>
            <a:noFill/>
            <a:ln w="9525">
              <a:noFill/>
              <a:miter lim="800000"/>
              <a:headEnd/>
              <a:tailEnd/>
            </a:ln>
          </p:spPr>
        </p:pic>
        <p:pic>
          <p:nvPicPr>
            <p:cNvPr id="2057" name="Picture 6" descr="crest_white_large_anti-aliased"/>
            <p:cNvPicPr>
              <a:picLocks noChangeAspect="1" noChangeArrowheads="1"/>
            </p:cNvPicPr>
            <p:nvPr/>
          </p:nvPicPr>
          <p:blipFill>
            <a:blip r:embed="rId14"/>
            <a:srcRect/>
            <a:stretch>
              <a:fillRect/>
            </a:stretch>
          </p:blipFill>
          <p:spPr bwMode="auto">
            <a:xfrm>
              <a:off x="269" y="3704"/>
              <a:ext cx="274" cy="303"/>
            </a:xfrm>
            <a:prstGeom prst="rect">
              <a:avLst/>
            </a:prstGeom>
            <a:noFill/>
            <a:ln w="9525">
              <a:noFill/>
              <a:miter lim="800000"/>
              <a:headEnd/>
              <a:tailEnd/>
            </a:ln>
          </p:spPr>
        </p:pic>
      </p:grpSp>
      <p:sp>
        <p:nvSpPr>
          <p:cNvPr id="9" name="Rectangle 8"/>
          <p:cNvSpPr>
            <a:spLocks noChangeArrowheads="1"/>
          </p:cNvSpPr>
          <p:nvPr userDrawn="1"/>
        </p:nvSpPr>
        <p:spPr bwMode="auto">
          <a:xfrm>
            <a:off x="703263" y="260350"/>
            <a:ext cx="1131887" cy="152400"/>
          </a:xfrm>
          <a:prstGeom prst="rect">
            <a:avLst/>
          </a:prstGeom>
          <a:noFill/>
          <a:ln w="9525" algn="ctr">
            <a:noFill/>
            <a:miter lim="800000"/>
            <a:headEnd/>
            <a:tailEnd/>
          </a:ln>
          <a:effectLst/>
        </p:spPr>
        <p:txBody>
          <a:bodyPr lIns="0" tIns="0" rIns="0" bIns="0"/>
          <a:lstStyle/>
          <a:p>
            <a:pPr>
              <a:defRPr/>
            </a:pPr>
            <a:r>
              <a:rPr lang="en-GB" sz="800">
                <a:solidFill>
                  <a:schemeClr val="bg1"/>
                </a:solidFill>
                <a:latin typeface="Georgia" pitchFamily="18" charset="0"/>
              </a:rPr>
              <a:t>The Royal Marsden</a:t>
            </a:r>
          </a:p>
        </p:txBody>
      </p:sp>
      <p:sp>
        <p:nvSpPr>
          <p:cNvPr id="5128" name="Line 8"/>
          <p:cNvSpPr>
            <a:spLocks noChangeShapeType="1"/>
          </p:cNvSpPr>
          <p:nvPr userDrawn="1"/>
        </p:nvSpPr>
        <p:spPr bwMode="auto">
          <a:xfrm>
            <a:off x="0" y="220663"/>
            <a:ext cx="750888" cy="0"/>
          </a:xfrm>
          <a:prstGeom prst="line">
            <a:avLst/>
          </a:prstGeom>
          <a:noFill/>
          <a:ln w="3810">
            <a:solidFill>
              <a:srgbClr val="660066"/>
            </a:solidFill>
            <a:round/>
            <a:headEnd/>
            <a:tailEnd/>
          </a:ln>
          <a:effectLst/>
        </p:spPr>
        <p:txBody>
          <a:bodyPr/>
          <a:lstStyle/>
          <a:p>
            <a:pPr>
              <a:defRPr/>
            </a:pPr>
            <a:endParaRPr lang="en-GB" sz="1800"/>
          </a:p>
        </p:txBody>
      </p:sp>
      <p:sp>
        <p:nvSpPr>
          <p:cNvPr id="5129" name="Line 9"/>
          <p:cNvSpPr>
            <a:spLocks noChangeShapeType="1"/>
          </p:cNvSpPr>
          <p:nvPr userDrawn="1"/>
        </p:nvSpPr>
        <p:spPr bwMode="auto">
          <a:xfrm>
            <a:off x="0" y="1916113"/>
            <a:ext cx="750888" cy="0"/>
          </a:xfrm>
          <a:prstGeom prst="line">
            <a:avLst/>
          </a:prstGeom>
          <a:noFill/>
          <a:ln w="3810">
            <a:solidFill>
              <a:srgbClr val="660066"/>
            </a:solidFill>
            <a:round/>
            <a:headEnd/>
            <a:tailEnd/>
          </a:ln>
          <a:effectLst/>
        </p:spPr>
        <p:txBody>
          <a:bodyPr/>
          <a:lstStyle/>
          <a:p>
            <a:pPr>
              <a:defRPr/>
            </a:pPr>
            <a:endParaRPr lang="en-GB" sz="180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Arial" pitchFamily="34" charset="0"/>
        </a:defRPr>
      </a:lvl2pPr>
      <a:lvl3pPr algn="ctr" rtl="0" eaLnBrk="0" fontAlgn="base" hangingPunct="0">
        <a:spcBef>
          <a:spcPct val="0"/>
        </a:spcBef>
        <a:spcAft>
          <a:spcPct val="0"/>
        </a:spcAft>
        <a:defRPr sz="4400">
          <a:solidFill>
            <a:schemeClr val="accent1"/>
          </a:solidFill>
          <a:latin typeface="Arial" pitchFamily="34" charset="0"/>
        </a:defRPr>
      </a:lvl3pPr>
      <a:lvl4pPr algn="ctr" rtl="0" eaLnBrk="0" fontAlgn="base" hangingPunct="0">
        <a:spcBef>
          <a:spcPct val="0"/>
        </a:spcBef>
        <a:spcAft>
          <a:spcPct val="0"/>
        </a:spcAft>
        <a:defRPr sz="4400">
          <a:solidFill>
            <a:schemeClr val="accent1"/>
          </a:solidFill>
          <a:latin typeface="Arial" pitchFamily="34" charset="0"/>
        </a:defRPr>
      </a:lvl4pPr>
      <a:lvl5pPr algn="ctr" rtl="0" eaLnBrk="0" fontAlgn="base" hangingPunct="0">
        <a:spcBef>
          <a:spcPct val="0"/>
        </a:spcBef>
        <a:spcAft>
          <a:spcPct val="0"/>
        </a:spcAft>
        <a:defRPr sz="4400">
          <a:solidFill>
            <a:schemeClr val="accent1"/>
          </a:solidFill>
          <a:latin typeface="Arial" pitchFamily="34" charset="0"/>
        </a:defRPr>
      </a:lvl5pPr>
      <a:lvl6pPr marL="457200" algn="ctr" rtl="0" fontAlgn="base">
        <a:spcBef>
          <a:spcPct val="0"/>
        </a:spcBef>
        <a:spcAft>
          <a:spcPct val="0"/>
        </a:spcAft>
        <a:defRPr sz="4400">
          <a:solidFill>
            <a:schemeClr val="accent1"/>
          </a:solidFill>
          <a:latin typeface="Arial" pitchFamily="34" charset="0"/>
        </a:defRPr>
      </a:lvl6pPr>
      <a:lvl7pPr marL="914400" algn="ctr" rtl="0" fontAlgn="base">
        <a:spcBef>
          <a:spcPct val="0"/>
        </a:spcBef>
        <a:spcAft>
          <a:spcPct val="0"/>
        </a:spcAft>
        <a:defRPr sz="4400">
          <a:solidFill>
            <a:schemeClr val="accent1"/>
          </a:solidFill>
          <a:latin typeface="Arial" pitchFamily="34" charset="0"/>
        </a:defRPr>
      </a:lvl7pPr>
      <a:lvl8pPr marL="1371600" algn="ctr" rtl="0" fontAlgn="base">
        <a:spcBef>
          <a:spcPct val="0"/>
        </a:spcBef>
        <a:spcAft>
          <a:spcPct val="0"/>
        </a:spcAft>
        <a:defRPr sz="4400">
          <a:solidFill>
            <a:schemeClr val="accent1"/>
          </a:solidFill>
          <a:latin typeface="Arial" pitchFamily="34" charset="0"/>
        </a:defRPr>
      </a:lvl8pPr>
      <a:lvl9pPr marL="1828800" algn="ctr" rtl="0" fontAlgn="base">
        <a:spcBef>
          <a:spcPct val="0"/>
        </a:spcBef>
        <a:spcAft>
          <a:spcPct val="0"/>
        </a:spcAft>
        <a:defRPr sz="4400">
          <a:solidFill>
            <a:schemeClr val="accent1"/>
          </a:solidFill>
          <a:latin typeface="Arial" pitchFamily="34" charset="0"/>
        </a:defRPr>
      </a:lvl9pPr>
    </p:titleStyle>
    <p:bodyStyle>
      <a:lvl1pPr marL="342900" indent="-342900" algn="l" rtl="0" eaLnBrk="0" fontAlgn="base" hangingPunct="0">
        <a:lnSpc>
          <a:spcPct val="110000"/>
        </a:lnSpc>
        <a:spcBef>
          <a:spcPct val="20000"/>
        </a:spcBef>
        <a:spcAft>
          <a:spcPct val="0"/>
        </a:spcAft>
        <a:buClr>
          <a:srgbClr val="FF0000"/>
        </a:buClr>
        <a:buChar char="•"/>
        <a:defRPr sz="3600">
          <a:solidFill>
            <a:schemeClr val="bg1"/>
          </a:solidFill>
          <a:latin typeface="+mn-lt"/>
          <a:ea typeface="+mn-ea"/>
          <a:cs typeface="+mn-cs"/>
        </a:defRPr>
      </a:lvl1pPr>
      <a:lvl2pPr marL="742950" indent="-285750" algn="l" rtl="0" eaLnBrk="0" fontAlgn="base" hangingPunct="0">
        <a:lnSpc>
          <a:spcPct val="110000"/>
        </a:lnSpc>
        <a:spcBef>
          <a:spcPct val="20000"/>
        </a:spcBef>
        <a:spcAft>
          <a:spcPct val="0"/>
        </a:spcAft>
        <a:buClr>
          <a:srgbClr val="FF0000"/>
        </a:buClr>
        <a:buSzPct val="35000"/>
        <a:buFont typeface="Monotype Sorts" pitchFamily="2" charset="2"/>
        <a:buChar char="l"/>
        <a:defRPr sz="3200">
          <a:solidFill>
            <a:schemeClr val="hlink"/>
          </a:solidFill>
          <a:latin typeface="+mn-lt"/>
        </a:defRPr>
      </a:lvl2pPr>
      <a:lvl3pPr marL="1143000" indent="-228600" algn="l" rtl="0" eaLnBrk="0" fontAlgn="base" hangingPunct="0">
        <a:lnSpc>
          <a:spcPct val="110000"/>
        </a:lnSpc>
        <a:spcBef>
          <a:spcPct val="20000"/>
        </a:spcBef>
        <a:spcAft>
          <a:spcPct val="0"/>
        </a:spcAft>
        <a:buChar char="•"/>
        <a:defRPr sz="2800">
          <a:solidFill>
            <a:schemeClr val="bg1"/>
          </a:solidFill>
          <a:latin typeface="+mn-lt"/>
        </a:defRPr>
      </a:lvl3pPr>
      <a:lvl4pPr marL="1600200" indent="-228600" algn="l" rtl="0" eaLnBrk="0" fontAlgn="base" hangingPunct="0">
        <a:lnSpc>
          <a:spcPct val="110000"/>
        </a:lnSpc>
        <a:spcBef>
          <a:spcPct val="20000"/>
        </a:spcBef>
        <a:spcAft>
          <a:spcPct val="0"/>
        </a:spcAft>
        <a:buChar char="–"/>
        <a:defRPr sz="2800" i="1">
          <a:solidFill>
            <a:schemeClr val="bg1"/>
          </a:solidFill>
          <a:latin typeface="+mn-lt"/>
        </a:defRPr>
      </a:lvl4pPr>
      <a:lvl5pPr marL="2057400" indent="-228600" algn="l" rtl="0" eaLnBrk="0" fontAlgn="base" hangingPunct="0">
        <a:lnSpc>
          <a:spcPct val="110000"/>
        </a:lnSpc>
        <a:spcBef>
          <a:spcPct val="20000"/>
        </a:spcBef>
        <a:spcAft>
          <a:spcPct val="0"/>
        </a:spcAft>
        <a:buChar char="»"/>
        <a:defRPr sz="2400" i="1">
          <a:solidFill>
            <a:schemeClr val="bg1"/>
          </a:solidFill>
          <a:latin typeface="+mn-lt"/>
        </a:defRPr>
      </a:lvl5pPr>
      <a:lvl6pPr marL="2514600" indent="-228600" algn="l" rtl="0" fontAlgn="base">
        <a:lnSpc>
          <a:spcPct val="110000"/>
        </a:lnSpc>
        <a:spcBef>
          <a:spcPct val="20000"/>
        </a:spcBef>
        <a:spcAft>
          <a:spcPct val="0"/>
        </a:spcAft>
        <a:buChar char="»"/>
        <a:defRPr sz="2400" i="1">
          <a:solidFill>
            <a:schemeClr val="bg1"/>
          </a:solidFill>
          <a:latin typeface="+mn-lt"/>
        </a:defRPr>
      </a:lvl6pPr>
      <a:lvl7pPr marL="2971800" indent="-228600" algn="l" rtl="0" fontAlgn="base">
        <a:lnSpc>
          <a:spcPct val="110000"/>
        </a:lnSpc>
        <a:spcBef>
          <a:spcPct val="20000"/>
        </a:spcBef>
        <a:spcAft>
          <a:spcPct val="0"/>
        </a:spcAft>
        <a:buChar char="»"/>
        <a:defRPr sz="2400" i="1">
          <a:solidFill>
            <a:schemeClr val="bg1"/>
          </a:solidFill>
          <a:latin typeface="+mn-lt"/>
        </a:defRPr>
      </a:lvl7pPr>
      <a:lvl8pPr marL="3429000" indent="-228600" algn="l" rtl="0" fontAlgn="base">
        <a:lnSpc>
          <a:spcPct val="110000"/>
        </a:lnSpc>
        <a:spcBef>
          <a:spcPct val="20000"/>
        </a:spcBef>
        <a:spcAft>
          <a:spcPct val="0"/>
        </a:spcAft>
        <a:buChar char="»"/>
        <a:defRPr sz="2400" i="1">
          <a:solidFill>
            <a:schemeClr val="bg1"/>
          </a:solidFill>
          <a:latin typeface="+mn-lt"/>
        </a:defRPr>
      </a:lvl8pPr>
      <a:lvl9pPr marL="3886200" indent="-228600" algn="l" rtl="0" fontAlgn="base">
        <a:lnSpc>
          <a:spcPct val="110000"/>
        </a:lnSpc>
        <a:spcBef>
          <a:spcPct val="20000"/>
        </a:spcBef>
        <a:spcAft>
          <a:spcPct val="0"/>
        </a:spcAft>
        <a:buChar char="»"/>
        <a:defRPr sz="2400" i="1">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C32"/>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6" name="Picture 5" descr="NCRNLogodoormat"/>
          <p:cNvPicPr>
            <a:picLocks noChangeAspect="1" noChangeArrowheads="1"/>
          </p:cNvPicPr>
          <p:nvPr/>
        </p:nvPicPr>
        <p:blipFill>
          <a:blip r:embed="rId13"/>
          <a:srcRect/>
          <a:stretch>
            <a:fillRect/>
          </a:stretch>
        </p:blipFill>
        <p:spPr bwMode="auto">
          <a:xfrm>
            <a:off x="8316913" y="5157788"/>
            <a:ext cx="827087" cy="1700212"/>
          </a:xfrm>
          <a:prstGeom prst="rect">
            <a:avLst/>
          </a:prstGeom>
          <a:noFill/>
          <a:ln w="9525">
            <a:noFill/>
            <a:miter lim="800000"/>
            <a:headEnd/>
            <a:tailEnd/>
          </a:ln>
        </p:spPr>
      </p:pic>
      <p:pic>
        <p:nvPicPr>
          <p:cNvPr id="3077" name="Picture 6" descr="logoblackgold"/>
          <p:cNvPicPr>
            <a:picLocks noChangeAspect="1" noChangeArrowheads="1"/>
          </p:cNvPicPr>
          <p:nvPr/>
        </p:nvPicPr>
        <p:blipFill>
          <a:blip r:embed="rId14"/>
          <a:srcRect l="17644" r="20401" b="26784"/>
          <a:stretch>
            <a:fillRect/>
          </a:stretch>
        </p:blipFill>
        <p:spPr bwMode="auto">
          <a:xfrm>
            <a:off x="0" y="0"/>
            <a:ext cx="1076325" cy="1125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4"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FF0000"/>
        </a:buClr>
        <a:buChar char="•"/>
        <a:defRPr sz="3600">
          <a:solidFill>
            <a:srgbClr val="FFFF00"/>
          </a:solidFill>
          <a:latin typeface="+mn-lt"/>
          <a:ea typeface="+mn-ea"/>
          <a:cs typeface="+mn-cs"/>
        </a:defRPr>
      </a:lvl1pPr>
      <a:lvl2pPr marL="742950" indent="-285750" algn="l" rtl="0" eaLnBrk="0" fontAlgn="base" hangingPunct="0">
        <a:spcBef>
          <a:spcPct val="20000"/>
        </a:spcBef>
        <a:spcAft>
          <a:spcPct val="0"/>
        </a:spcAft>
        <a:buClr>
          <a:srgbClr val="FF0000"/>
        </a:buClr>
        <a:buSzPct val="35000"/>
        <a:buFont typeface="Monotype Sorts" pitchFamily="2" charset="2"/>
        <a:buChar char="l"/>
        <a:defRPr sz="3200">
          <a:solidFill>
            <a:schemeClr val="bg1"/>
          </a:solidFill>
          <a:latin typeface="+mn-lt"/>
        </a:defRPr>
      </a:lvl2pPr>
      <a:lvl3pPr marL="1143000" indent="-228600" algn="l" rtl="0" eaLnBrk="0" fontAlgn="base" hangingPunct="0">
        <a:spcBef>
          <a:spcPct val="20000"/>
        </a:spcBef>
        <a:spcAft>
          <a:spcPct val="0"/>
        </a:spcAft>
        <a:buChar char="•"/>
        <a:defRPr sz="2800">
          <a:solidFill>
            <a:schemeClr val="accent1"/>
          </a:solidFill>
          <a:latin typeface="+mn-lt"/>
        </a:defRPr>
      </a:lvl3pPr>
      <a:lvl4pPr marL="1600200" indent="-228600" algn="l" rtl="0" eaLnBrk="0" fontAlgn="base" hangingPunct="0">
        <a:spcBef>
          <a:spcPct val="20000"/>
        </a:spcBef>
        <a:spcAft>
          <a:spcPct val="0"/>
        </a:spcAft>
        <a:buChar char="–"/>
        <a:defRPr sz="2800" i="1">
          <a:solidFill>
            <a:schemeClr val="bg1"/>
          </a:solidFill>
          <a:latin typeface="+mn-lt"/>
        </a:defRPr>
      </a:lvl4pPr>
      <a:lvl5pPr marL="2057400" indent="-228600" algn="l" rtl="0" eaLnBrk="0" fontAlgn="base" hangingPunct="0">
        <a:spcBef>
          <a:spcPct val="20000"/>
        </a:spcBef>
        <a:spcAft>
          <a:spcPct val="0"/>
        </a:spcAft>
        <a:buChar char="»"/>
        <a:defRPr sz="2400" i="1">
          <a:solidFill>
            <a:srgbClr val="FFFF00"/>
          </a:solidFill>
          <a:latin typeface="+mn-lt"/>
        </a:defRPr>
      </a:lvl5pPr>
      <a:lvl6pPr marL="2514600" indent="-228600" algn="l" rtl="0" fontAlgn="base">
        <a:spcBef>
          <a:spcPct val="20000"/>
        </a:spcBef>
        <a:spcAft>
          <a:spcPct val="0"/>
        </a:spcAft>
        <a:buChar char="»"/>
        <a:defRPr sz="2400" i="1">
          <a:solidFill>
            <a:srgbClr val="FFFF00"/>
          </a:solidFill>
          <a:latin typeface="+mn-lt"/>
        </a:defRPr>
      </a:lvl6pPr>
      <a:lvl7pPr marL="2971800" indent="-228600" algn="l" rtl="0" fontAlgn="base">
        <a:spcBef>
          <a:spcPct val="20000"/>
        </a:spcBef>
        <a:spcAft>
          <a:spcPct val="0"/>
        </a:spcAft>
        <a:buChar char="»"/>
        <a:defRPr sz="2400" i="1">
          <a:solidFill>
            <a:srgbClr val="FFFF00"/>
          </a:solidFill>
          <a:latin typeface="+mn-lt"/>
        </a:defRPr>
      </a:lvl7pPr>
      <a:lvl8pPr marL="3429000" indent="-228600" algn="l" rtl="0" fontAlgn="base">
        <a:spcBef>
          <a:spcPct val="20000"/>
        </a:spcBef>
        <a:spcAft>
          <a:spcPct val="0"/>
        </a:spcAft>
        <a:buChar char="»"/>
        <a:defRPr sz="2400" i="1">
          <a:solidFill>
            <a:srgbClr val="FFFF00"/>
          </a:solidFill>
          <a:latin typeface="+mn-lt"/>
        </a:defRPr>
      </a:lvl8pPr>
      <a:lvl9pPr marL="3886200" indent="-228600" algn="l" rtl="0" fontAlgn="base">
        <a:spcBef>
          <a:spcPct val="20000"/>
        </a:spcBef>
        <a:spcAft>
          <a:spcPct val="0"/>
        </a:spcAft>
        <a:buChar char="»"/>
        <a:defRPr sz="2400" i="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AF25AEA-D761-7F4B-A389-F5CB6E768805}" type="datetimeFigureOut">
              <a:rPr lang="en-US" smtClean="0">
                <a:solidFill>
                  <a:prstClr val="white"/>
                </a:solidFill>
                <a:latin typeface="News Gothic MT"/>
              </a:rPr>
              <a:pPr defTabSz="457200" fontAlgn="auto">
                <a:spcBef>
                  <a:spcPts val="0"/>
                </a:spcBef>
                <a:spcAft>
                  <a:spcPts val="0"/>
                </a:spcAft>
              </a:pPr>
              <a:t>1/10/2017</a:t>
            </a:fld>
            <a:endParaRPr lang="en-US">
              <a:solidFill>
                <a:prstClr val="white"/>
              </a:solidFill>
              <a:latin typeface="News Gothic MT"/>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fontAlgn="auto">
              <a:spcBef>
                <a:spcPts val="0"/>
              </a:spcBef>
              <a:spcAft>
                <a:spcPts val="0"/>
              </a:spcAft>
            </a:pPr>
            <a:endParaRPr lang="en-US">
              <a:solidFill>
                <a:prstClr val="white"/>
              </a:solidFill>
              <a:latin typeface="News Gothic MT"/>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fontAlgn="auto">
              <a:spcBef>
                <a:spcPts val="0"/>
              </a:spcBef>
              <a:spcAft>
                <a:spcPts val="0"/>
              </a:spcAft>
            </a:pPr>
            <a:fld id="{6D65B07E-5715-C14F-9AE8-89283D5FEA8D}" type="slidenum">
              <a:rPr lang="en-US" smtClean="0">
                <a:solidFill>
                  <a:prstClr val="white"/>
                </a:solidFill>
                <a:latin typeface="News Gothic MT"/>
              </a:rPr>
              <a:pPr defTabSz="457200" fontAlgn="auto">
                <a:spcBef>
                  <a:spcPts val="0"/>
                </a:spcBef>
                <a:spcAft>
                  <a:spcPts val="0"/>
                </a:spcAft>
              </a:pPr>
              <a:t>‹#›</a:t>
            </a:fld>
            <a:endParaRPr lang="en-US">
              <a:solidFill>
                <a:prstClr val="white"/>
              </a:solidFill>
              <a:latin typeface="News Gothic MT"/>
            </a:endParaRPr>
          </a:p>
        </p:txBody>
      </p:sp>
    </p:spTree>
    <p:extLst>
      <p:ext uri="{BB962C8B-B14F-4D97-AF65-F5344CB8AC3E}">
        <p14:creationId xmlns:p14="http://schemas.microsoft.com/office/powerpoint/2010/main" val="20798887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7.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hyperlink" Target="mailto:lisa.scerri@rmh.nhs.uk" TargetMode="External"/><Relationship Id="rId2" Type="http://schemas.openxmlformats.org/officeDocument/2006/relationships/hyperlink" Target="mailto:Gina.Brown@rmh.nhs.uk" TargetMode="Externa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755650" y="1268413"/>
            <a:ext cx="3468688" cy="2320925"/>
          </a:xfrm>
          <a:ln/>
        </p:spPr>
        <p:txBody>
          <a:bodyPr/>
          <a:lstStyle/>
          <a:p>
            <a:pPr eaLnBrk="1" hangingPunct="1"/>
            <a:r>
              <a:rPr lang="en-GB" dirty="0" smtClean="0"/>
              <a:t>Sigmoid and Colon cancer staging</a:t>
            </a:r>
            <a:endParaRPr lang="en-US" dirty="0" smtClean="0"/>
          </a:p>
        </p:txBody>
      </p:sp>
      <p:sp>
        <p:nvSpPr>
          <p:cNvPr id="6147" name="Rectangle 3"/>
          <p:cNvSpPr>
            <a:spLocks noGrp="1"/>
          </p:cNvSpPr>
          <p:nvPr>
            <p:ph type="subTitle" idx="1"/>
          </p:nvPr>
        </p:nvSpPr>
        <p:spPr>
          <a:xfrm>
            <a:off x="987425" y="4108450"/>
            <a:ext cx="3467100" cy="1768475"/>
          </a:xfrm>
        </p:spPr>
        <p:txBody>
          <a:bodyPr/>
          <a:lstStyle/>
          <a:p>
            <a:pPr eaLnBrk="1" hangingPunct="1">
              <a:lnSpc>
                <a:spcPct val="80000"/>
              </a:lnSpc>
            </a:pPr>
            <a:r>
              <a:rPr lang="en-GB" sz="2800" dirty="0" smtClean="0"/>
              <a:t>Gina Brown</a:t>
            </a:r>
          </a:p>
          <a:p>
            <a:pPr eaLnBrk="1" hangingPunct="1">
              <a:lnSpc>
                <a:spcPct val="80000"/>
              </a:lnSpc>
            </a:pPr>
            <a:r>
              <a:rPr lang="en-GB" sz="2800" dirty="0" smtClean="0"/>
              <a:t>Academic Department of Radiology</a:t>
            </a:r>
          </a:p>
          <a:p>
            <a:pPr eaLnBrk="1" hangingPunct="1">
              <a:lnSpc>
                <a:spcPct val="80000"/>
              </a:lnSpc>
            </a:pPr>
            <a:r>
              <a:rPr lang="en-GB" sz="2800" dirty="0" smtClean="0"/>
              <a:t>Royal Marsden Hospital, UK</a:t>
            </a:r>
            <a:endParaRPr lang="en-US" sz="2800" dirty="0" smtClean="0"/>
          </a:p>
        </p:txBody>
      </p:sp>
      <p:pic>
        <p:nvPicPr>
          <p:cNvPr id="6148" name="Picture 5"/>
          <p:cNvPicPr>
            <a:picLocks noChangeAspect="1" noChangeArrowheads="1"/>
          </p:cNvPicPr>
          <p:nvPr/>
        </p:nvPicPr>
        <p:blipFill>
          <a:blip r:embed="rId3"/>
          <a:srcRect/>
          <a:stretch>
            <a:fillRect/>
          </a:stretch>
        </p:blipFill>
        <p:spPr bwMode="auto">
          <a:xfrm>
            <a:off x="4725988" y="3402013"/>
            <a:ext cx="3878262" cy="3122612"/>
          </a:xfrm>
          <a:prstGeom prst="rect">
            <a:avLst/>
          </a:prstGeom>
          <a:noFill/>
          <a:ln w="9525">
            <a:noFill/>
            <a:miter lim="800000"/>
            <a:headEnd/>
            <a:tailEnd/>
          </a:ln>
        </p:spPr>
      </p:pic>
      <p:pic>
        <p:nvPicPr>
          <p:cNvPr id="6149" name="Picture 7"/>
          <p:cNvPicPr>
            <a:picLocks noChangeAspect="1" noChangeArrowheads="1"/>
          </p:cNvPicPr>
          <p:nvPr/>
        </p:nvPicPr>
        <p:blipFill>
          <a:blip r:embed="rId4"/>
          <a:srcRect/>
          <a:stretch>
            <a:fillRect/>
          </a:stretch>
        </p:blipFill>
        <p:spPr bwMode="auto">
          <a:xfrm>
            <a:off x="4383088" y="684213"/>
            <a:ext cx="3524250" cy="24717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srcRect/>
          <a:stretch>
            <a:fillRect/>
          </a:stretch>
        </p:blipFill>
        <p:spPr bwMode="auto">
          <a:xfrm>
            <a:off x="1768475" y="0"/>
            <a:ext cx="5540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352675" y="1344613"/>
            <a:ext cx="4411663" cy="5513387"/>
          </a:xfrm>
          <a:prstGeom prst="rect">
            <a:avLst/>
          </a:prstGeom>
          <a:noFill/>
          <a:ln w="9525">
            <a:noFill/>
            <a:miter lim="800000"/>
            <a:headEnd/>
            <a:tailEnd/>
          </a:ln>
        </p:spPr>
      </p:pic>
      <p:sp>
        <p:nvSpPr>
          <p:cNvPr id="16387" name="Title 2"/>
          <p:cNvSpPr>
            <a:spLocks noGrp="1"/>
          </p:cNvSpPr>
          <p:nvPr>
            <p:ph type="title"/>
          </p:nvPr>
        </p:nvSpPr>
        <p:spPr/>
        <p:txBody>
          <a:bodyPr/>
          <a:lstStyle/>
          <a:p>
            <a:r>
              <a:rPr lang="en-GB" smtClean="0"/>
              <a:t>Nodal Staging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457200" y="1484313"/>
            <a:ext cx="8229600" cy="4525962"/>
          </a:xfrm>
        </p:spPr>
        <p:txBody>
          <a:bodyPr lIns="91440" tIns="45720" rIns="91440" bIns="45720"/>
          <a:lstStyle/>
          <a:p>
            <a:r>
              <a:rPr lang="en-GB" sz="2400" smtClean="0"/>
              <a:t> Meta-analysis conducted on studies assessing accuracy of CT in staging colorectal cancer to detect tumour invasion beyond MP :</a:t>
            </a:r>
          </a:p>
          <a:p>
            <a:pPr lvl="1"/>
            <a:r>
              <a:rPr lang="en-GB" sz="2400" smtClean="0"/>
              <a:t>Sensitivity is as high as 86%.</a:t>
            </a:r>
          </a:p>
          <a:p>
            <a:pPr lvl="1"/>
            <a:r>
              <a:rPr lang="en-GB" sz="2400" smtClean="0"/>
              <a:t>Specificity of 78%</a:t>
            </a:r>
          </a:p>
          <a:p>
            <a:r>
              <a:rPr lang="en-GB" sz="2400" smtClean="0"/>
              <a:t>The ability of CT to predict the nodal status is however poor.</a:t>
            </a:r>
          </a:p>
          <a:p>
            <a:r>
              <a:rPr lang="en-GB" sz="2400" smtClean="0"/>
              <a:t>However none of the studies ever looked at the ability of CT to predict prognosis.</a:t>
            </a:r>
          </a:p>
        </p:txBody>
      </p:sp>
      <p:sp>
        <p:nvSpPr>
          <p:cNvPr id="17411" name="TextBox 3"/>
          <p:cNvSpPr txBox="1">
            <a:spLocks noChangeArrowheads="1"/>
          </p:cNvSpPr>
          <p:nvPr/>
        </p:nvSpPr>
        <p:spPr bwMode="auto">
          <a:xfrm>
            <a:off x="395288" y="5805488"/>
            <a:ext cx="7632700" cy="1190625"/>
          </a:xfrm>
          <a:prstGeom prst="rect">
            <a:avLst/>
          </a:prstGeom>
          <a:noFill/>
          <a:ln w="9525">
            <a:noFill/>
            <a:miter lim="800000"/>
            <a:headEnd/>
            <a:tailEnd/>
          </a:ln>
        </p:spPr>
        <p:txBody>
          <a:bodyPr>
            <a:spAutoFit/>
          </a:bodyPr>
          <a:lstStyle/>
          <a:p>
            <a:r>
              <a:rPr lang="en-GB" sz="1800">
                <a:solidFill>
                  <a:schemeClr val="hlink"/>
                </a:solidFill>
                <a:cs typeface="Arial" charset="0"/>
              </a:rPr>
              <a:t>Dighe S, Purkayastha S, Swift I, Tekkis PP, Darzi A, A'Hern R, Brown G: Diagnostic precision of CT in local staging of colon cancers: A  Meta analysis. </a:t>
            </a:r>
            <a:r>
              <a:rPr lang="en-GB" sz="1800" i="1">
                <a:solidFill>
                  <a:schemeClr val="hlink"/>
                </a:solidFill>
                <a:cs typeface="Arial" charset="0"/>
              </a:rPr>
              <a:t>Clin Radiol. 2010 Sep;65(9):708-19.</a:t>
            </a:r>
          </a:p>
          <a:p>
            <a:endParaRPr lang="en-GB" sz="1800">
              <a:solidFill>
                <a:schemeClr val="hlink"/>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1913" y="2276475"/>
            <a:ext cx="6540500" cy="3924300"/>
            <a:chOff x="839" y="618"/>
            <a:chExt cx="4120" cy="2472"/>
          </a:xfrm>
        </p:grpSpPr>
        <p:pic>
          <p:nvPicPr>
            <p:cNvPr id="19460" name="Picture 3"/>
            <p:cNvPicPr>
              <a:picLocks noChangeAspect="1" noChangeArrowheads="1"/>
            </p:cNvPicPr>
            <p:nvPr/>
          </p:nvPicPr>
          <p:blipFill>
            <a:blip r:embed="rId2"/>
            <a:srcRect l="2670" t="29167" r="15727" b="17949"/>
            <a:stretch>
              <a:fillRect/>
            </a:stretch>
          </p:blipFill>
          <p:spPr bwMode="auto">
            <a:xfrm>
              <a:off x="839" y="618"/>
              <a:ext cx="4120" cy="2472"/>
            </a:xfrm>
            <a:prstGeom prst="rect">
              <a:avLst/>
            </a:prstGeom>
            <a:noFill/>
            <a:ln w="9525">
              <a:noFill/>
              <a:miter lim="800000"/>
              <a:headEnd/>
              <a:tailEnd/>
            </a:ln>
          </p:spPr>
        </p:pic>
        <p:sp>
          <p:nvSpPr>
            <p:cNvPr id="19461" name="AutoShape 4"/>
            <p:cNvSpPr>
              <a:spLocks noChangeArrowheads="1"/>
            </p:cNvSpPr>
            <p:nvPr/>
          </p:nvSpPr>
          <p:spPr bwMode="auto">
            <a:xfrm>
              <a:off x="1338" y="1797"/>
              <a:ext cx="416" cy="184"/>
            </a:xfrm>
            <a:prstGeom prst="rightArrow">
              <a:avLst>
                <a:gd name="adj1" fmla="val 50000"/>
                <a:gd name="adj2" fmla="val 56522"/>
              </a:avLst>
            </a:prstGeom>
            <a:solidFill>
              <a:srgbClr val="FFFFFF"/>
            </a:solidFill>
            <a:ln w="9525">
              <a:solidFill>
                <a:srgbClr val="000000"/>
              </a:solidFill>
              <a:miter lim="800000"/>
              <a:headEnd/>
              <a:tailEnd/>
            </a:ln>
          </p:spPr>
          <p:txBody>
            <a:bodyPr/>
            <a:lstStyle/>
            <a:p>
              <a:endParaRPr lang="en-GB"/>
            </a:p>
          </p:txBody>
        </p:sp>
      </p:grpSp>
      <p:sp>
        <p:nvSpPr>
          <p:cNvPr id="19459" name="Rectangle 5"/>
          <p:cNvSpPr>
            <a:spLocks noGrp="1"/>
          </p:cNvSpPr>
          <p:nvPr>
            <p:ph type="title"/>
          </p:nvPr>
        </p:nvSpPr>
        <p:spPr/>
        <p:txBody>
          <a:bodyPr/>
          <a:lstStyle/>
          <a:p>
            <a:r>
              <a:rPr lang="en-GB" smtClean="0"/>
              <a:t>Good prognosis T2/early T3</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68538" y="1196975"/>
            <a:ext cx="4535487" cy="4248150"/>
            <a:chOff x="2220" y="8325"/>
            <a:chExt cx="5015" cy="5220"/>
          </a:xfrm>
        </p:grpSpPr>
        <p:pic>
          <p:nvPicPr>
            <p:cNvPr id="20484" name="Picture 3"/>
            <p:cNvPicPr>
              <a:picLocks noChangeAspect="1" noChangeArrowheads="1"/>
            </p:cNvPicPr>
            <p:nvPr/>
          </p:nvPicPr>
          <p:blipFill>
            <a:blip r:embed="rId2"/>
            <a:srcRect l="17830" t="9663" r="27519" b="28673"/>
            <a:stretch>
              <a:fillRect/>
            </a:stretch>
          </p:blipFill>
          <p:spPr bwMode="auto">
            <a:xfrm>
              <a:off x="2220" y="8325"/>
              <a:ext cx="5015" cy="5220"/>
            </a:xfrm>
            <a:prstGeom prst="rect">
              <a:avLst/>
            </a:prstGeom>
            <a:noFill/>
            <a:ln w="9525">
              <a:noFill/>
              <a:miter lim="800000"/>
              <a:headEnd/>
              <a:tailEnd/>
            </a:ln>
          </p:spPr>
        </p:pic>
        <p:sp>
          <p:nvSpPr>
            <p:cNvPr id="20485" name="Line 4"/>
            <p:cNvSpPr>
              <a:spLocks noChangeShapeType="1"/>
            </p:cNvSpPr>
            <p:nvPr/>
          </p:nvSpPr>
          <p:spPr bwMode="auto">
            <a:xfrm>
              <a:off x="4725" y="9446"/>
              <a:ext cx="0" cy="540"/>
            </a:xfrm>
            <a:prstGeom prst="line">
              <a:avLst/>
            </a:prstGeom>
            <a:noFill/>
            <a:ln w="19050">
              <a:solidFill>
                <a:srgbClr val="FFFFFF"/>
              </a:solidFill>
              <a:round/>
              <a:headEnd/>
              <a:tailEnd type="triangle" w="med" len="med"/>
            </a:ln>
          </p:spPr>
          <p:txBody>
            <a:bodyPr/>
            <a:lstStyle/>
            <a:p>
              <a:endParaRPr lang="en-GB"/>
            </a:p>
          </p:txBody>
        </p:sp>
        <p:sp>
          <p:nvSpPr>
            <p:cNvPr id="20486" name="Line 5"/>
            <p:cNvSpPr>
              <a:spLocks noChangeShapeType="1"/>
            </p:cNvSpPr>
            <p:nvPr/>
          </p:nvSpPr>
          <p:spPr bwMode="auto">
            <a:xfrm>
              <a:off x="4455" y="9371"/>
              <a:ext cx="0" cy="540"/>
            </a:xfrm>
            <a:prstGeom prst="line">
              <a:avLst/>
            </a:prstGeom>
            <a:noFill/>
            <a:ln w="19050">
              <a:solidFill>
                <a:srgbClr val="FFFFFF"/>
              </a:solidFill>
              <a:round/>
              <a:headEnd/>
              <a:tailEnd type="triangle" w="med" len="med"/>
            </a:ln>
          </p:spPr>
          <p:txBody>
            <a:bodyPr/>
            <a:lstStyle/>
            <a:p>
              <a:endParaRPr lang="en-GB"/>
            </a:p>
          </p:txBody>
        </p:sp>
      </p:grpSp>
      <p:sp>
        <p:nvSpPr>
          <p:cNvPr id="20483" name="Rectangle 6"/>
          <p:cNvSpPr>
            <a:spLocks noGrp="1"/>
          </p:cNvSpPr>
          <p:nvPr>
            <p:ph type="title"/>
          </p:nvPr>
        </p:nvSpPr>
        <p:spPr/>
        <p:txBody>
          <a:bodyPr/>
          <a:lstStyle/>
          <a:p>
            <a:r>
              <a:rPr lang="en-GB" smtClean="0"/>
              <a:t>T3 good tumour</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63713" y="1557338"/>
            <a:ext cx="5953125" cy="4727575"/>
            <a:chOff x="1020" y="618"/>
            <a:chExt cx="3750" cy="2978"/>
          </a:xfrm>
        </p:grpSpPr>
        <p:pic>
          <p:nvPicPr>
            <p:cNvPr id="21508" name="Picture 3" descr="Picture1"/>
            <p:cNvPicPr>
              <a:picLocks noChangeAspect="1" noChangeArrowheads="1"/>
            </p:cNvPicPr>
            <p:nvPr/>
          </p:nvPicPr>
          <p:blipFill>
            <a:blip r:embed="rId2"/>
            <a:srcRect/>
            <a:stretch>
              <a:fillRect/>
            </a:stretch>
          </p:blipFill>
          <p:spPr bwMode="auto">
            <a:xfrm>
              <a:off x="1020" y="618"/>
              <a:ext cx="3750" cy="2978"/>
            </a:xfrm>
            <a:prstGeom prst="rect">
              <a:avLst/>
            </a:prstGeom>
            <a:noFill/>
            <a:ln w="9525">
              <a:noFill/>
              <a:miter lim="800000"/>
              <a:headEnd/>
              <a:tailEnd/>
            </a:ln>
          </p:spPr>
        </p:pic>
        <p:sp>
          <p:nvSpPr>
            <p:cNvPr id="21509" name="Line 4"/>
            <p:cNvSpPr>
              <a:spLocks noChangeShapeType="1"/>
            </p:cNvSpPr>
            <p:nvPr/>
          </p:nvSpPr>
          <p:spPr bwMode="auto">
            <a:xfrm>
              <a:off x="1701" y="799"/>
              <a:ext cx="0" cy="240"/>
            </a:xfrm>
            <a:prstGeom prst="line">
              <a:avLst/>
            </a:prstGeom>
            <a:noFill/>
            <a:ln w="9525">
              <a:solidFill>
                <a:srgbClr val="000000"/>
              </a:solidFill>
              <a:round/>
              <a:headEnd/>
              <a:tailEnd/>
            </a:ln>
          </p:spPr>
          <p:txBody>
            <a:bodyPr/>
            <a:lstStyle/>
            <a:p>
              <a:endParaRPr lang="en-GB"/>
            </a:p>
          </p:txBody>
        </p:sp>
      </p:grpSp>
      <p:sp>
        <p:nvSpPr>
          <p:cNvPr id="21507" name="Rectangle 5"/>
          <p:cNvSpPr>
            <a:spLocks noGrp="1"/>
          </p:cNvSpPr>
          <p:nvPr>
            <p:ph type="title"/>
          </p:nvPr>
        </p:nvSpPr>
        <p:spPr/>
        <p:txBody>
          <a:bodyPr/>
          <a:lstStyle/>
          <a:p>
            <a:r>
              <a:rPr lang="en-GB" smtClean="0"/>
              <a:t>Understanding T4 disease</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Ascending%20RSM2"/>
          <p:cNvPicPr preferRelativeResize="0">
            <a:picLocks noChangeAspect="1" noChangeArrowheads="1"/>
          </p:cNvPicPr>
          <p:nvPr/>
        </p:nvPicPr>
        <p:blipFill>
          <a:blip r:embed="rId2">
            <a:lum bright="24000" contrast="6000"/>
          </a:blip>
          <a:srcRect l="12122" t="20750" r="40909" b="31305"/>
          <a:stretch>
            <a:fillRect/>
          </a:stretch>
        </p:blipFill>
        <p:spPr bwMode="auto">
          <a:xfrm>
            <a:off x="0" y="0"/>
            <a:ext cx="7878763" cy="6478588"/>
          </a:xfrm>
          <a:prstGeom prst="rect">
            <a:avLst/>
          </a:prstGeom>
          <a:noFill/>
          <a:ln w="9525">
            <a:noFill/>
            <a:miter lim="800000"/>
            <a:headEnd/>
            <a:tailEnd/>
          </a:ln>
        </p:spPr>
      </p:pic>
      <p:grpSp>
        <p:nvGrpSpPr>
          <p:cNvPr id="2" name="Group 3"/>
          <p:cNvGrpSpPr>
            <a:grpSpLocks noChangeAspect="1"/>
          </p:cNvGrpSpPr>
          <p:nvPr/>
        </p:nvGrpSpPr>
        <p:grpSpPr bwMode="auto">
          <a:xfrm>
            <a:off x="0" y="0"/>
            <a:ext cx="8016875" cy="6478588"/>
            <a:chOff x="7030" y="7284"/>
            <a:chExt cx="3448" cy="3994"/>
          </a:xfrm>
        </p:grpSpPr>
        <p:pic>
          <p:nvPicPr>
            <p:cNvPr id="22532" name="Picture 4" descr="Descending%20RSM"/>
            <p:cNvPicPr preferRelativeResize="0">
              <a:picLocks noChangeAspect="1" noChangeArrowheads="1"/>
            </p:cNvPicPr>
            <p:nvPr/>
          </p:nvPicPr>
          <p:blipFill>
            <a:blip r:embed="rId2">
              <a:lum bright="30000" contrast="-6000"/>
            </a:blip>
            <a:srcRect l="47688" t="22034" r="8359" b="24536"/>
            <a:stretch>
              <a:fillRect/>
            </a:stretch>
          </p:blipFill>
          <p:spPr bwMode="auto">
            <a:xfrm>
              <a:off x="7030" y="7284"/>
              <a:ext cx="3448" cy="3994"/>
            </a:xfrm>
            <a:prstGeom prst="rect">
              <a:avLst/>
            </a:prstGeom>
            <a:noFill/>
            <a:ln w="9525">
              <a:noFill/>
              <a:miter lim="800000"/>
              <a:headEnd/>
              <a:tailEnd/>
            </a:ln>
          </p:spPr>
        </p:pic>
        <p:sp>
          <p:nvSpPr>
            <p:cNvPr id="22533" name="Line 5"/>
            <p:cNvSpPr>
              <a:spLocks noChangeAspect="1" noChangeShapeType="1"/>
            </p:cNvSpPr>
            <p:nvPr/>
          </p:nvSpPr>
          <p:spPr bwMode="auto">
            <a:xfrm flipV="1">
              <a:off x="9886" y="9674"/>
              <a:ext cx="1" cy="677"/>
            </a:xfrm>
            <a:prstGeom prst="line">
              <a:avLst/>
            </a:prstGeom>
            <a:noFill/>
            <a:ln w="9525">
              <a:solidFill>
                <a:srgbClr val="FF0000"/>
              </a:solidFill>
              <a:round/>
              <a:headEnd/>
              <a:tailEnd type="triangle" w="med" len="med"/>
            </a:ln>
          </p:spPr>
          <p:txBody>
            <a:bodyPr/>
            <a:lstStyle/>
            <a:p>
              <a:endParaRPr lang="en-GB"/>
            </a:p>
          </p:txBody>
        </p:sp>
        <p:sp>
          <p:nvSpPr>
            <p:cNvPr id="22534" name="Line 6"/>
            <p:cNvSpPr>
              <a:spLocks noChangeAspect="1" noChangeShapeType="1"/>
            </p:cNvSpPr>
            <p:nvPr/>
          </p:nvSpPr>
          <p:spPr bwMode="auto">
            <a:xfrm flipV="1">
              <a:off x="9439" y="9762"/>
              <a:ext cx="1" cy="678"/>
            </a:xfrm>
            <a:prstGeom prst="line">
              <a:avLst/>
            </a:prstGeom>
            <a:noFill/>
            <a:ln w="9525">
              <a:solidFill>
                <a:srgbClr val="FF0000"/>
              </a:solidFill>
              <a:round/>
              <a:headEnd/>
              <a:tailEnd type="triangle" w="med" len="med"/>
            </a:ln>
          </p:spPr>
          <p:txBody>
            <a:bodyPr/>
            <a:lstStyle/>
            <a:p>
              <a:endParaRPr lang="en-GB"/>
            </a:p>
          </p:txBody>
        </p:sp>
        <p:sp>
          <p:nvSpPr>
            <p:cNvPr id="22535" name="Line 7"/>
            <p:cNvSpPr>
              <a:spLocks noChangeAspect="1" noChangeShapeType="1"/>
            </p:cNvSpPr>
            <p:nvPr/>
          </p:nvSpPr>
          <p:spPr bwMode="auto">
            <a:xfrm>
              <a:off x="10033" y="8477"/>
              <a:ext cx="1" cy="679"/>
            </a:xfrm>
            <a:prstGeom prst="line">
              <a:avLst/>
            </a:prstGeom>
            <a:noFill/>
            <a:ln w="9525">
              <a:solidFill>
                <a:srgbClr val="00FF00"/>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childTnLst>
                                  <p:subTnLst>
                                    <p:set>
                                      <p:cBhvr override="childStyle">
                                        <p:cTn dur="1" fill="hold" display="0" masterRel="nextClick" afterEffect="1"/>
                                        <p:tgtEl>
                                          <p:spTgt spid="1116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GB" smtClean="0"/>
              <a:t>Poor prognosis</a:t>
            </a:r>
            <a:endParaRPr lang="en-US" smtClean="0"/>
          </a:p>
        </p:txBody>
      </p:sp>
      <p:pic>
        <p:nvPicPr>
          <p:cNvPr id="23555" name="Picture 3"/>
          <p:cNvPicPr>
            <a:picLocks noChangeAspect="1" noChangeArrowheads="1"/>
          </p:cNvPicPr>
          <p:nvPr/>
        </p:nvPicPr>
        <p:blipFill>
          <a:blip r:embed="rId2"/>
          <a:srcRect/>
          <a:stretch>
            <a:fillRect/>
          </a:stretch>
        </p:blipFill>
        <p:spPr bwMode="auto">
          <a:xfrm>
            <a:off x="2046288" y="1768475"/>
            <a:ext cx="5051425" cy="333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4213" y="765175"/>
            <a:ext cx="5975350" cy="5832475"/>
            <a:chOff x="1791" y="1046"/>
            <a:chExt cx="2450" cy="1949"/>
          </a:xfrm>
        </p:grpSpPr>
        <p:pic>
          <p:nvPicPr>
            <p:cNvPr id="24579" name="Picture 3" descr="CT%20AB%20EMV+ve%202"/>
            <p:cNvPicPr>
              <a:picLocks noChangeAspect="1" noChangeArrowheads="1"/>
            </p:cNvPicPr>
            <p:nvPr/>
          </p:nvPicPr>
          <p:blipFill>
            <a:blip r:embed="rId2"/>
            <a:srcRect l="4634" t="1498" r="24640" b="28699"/>
            <a:stretch>
              <a:fillRect/>
            </a:stretch>
          </p:blipFill>
          <p:spPr bwMode="auto">
            <a:xfrm>
              <a:off x="1791" y="1046"/>
              <a:ext cx="2450" cy="1949"/>
            </a:xfrm>
            <a:prstGeom prst="rect">
              <a:avLst/>
            </a:prstGeom>
            <a:noFill/>
            <a:ln w="9525">
              <a:noFill/>
              <a:miter lim="800000"/>
              <a:headEnd/>
              <a:tailEnd/>
            </a:ln>
          </p:spPr>
        </p:pic>
        <p:grpSp>
          <p:nvGrpSpPr>
            <p:cNvPr id="3" name="Group 4"/>
            <p:cNvGrpSpPr>
              <a:grpSpLocks/>
            </p:cNvGrpSpPr>
            <p:nvPr/>
          </p:nvGrpSpPr>
          <p:grpSpPr bwMode="auto">
            <a:xfrm>
              <a:off x="2517" y="1797"/>
              <a:ext cx="467" cy="292"/>
              <a:chOff x="3476" y="4850"/>
              <a:chExt cx="1167" cy="730"/>
            </a:xfrm>
          </p:grpSpPr>
          <p:sp>
            <p:nvSpPr>
              <p:cNvPr id="24581" name="AutoShape 5"/>
              <p:cNvSpPr>
                <a:spLocks noChangeArrowheads="1"/>
              </p:cNvSpPr>
              <p:nvPr/>
            </p:nvSpPr>
            <p:spPr bwMode="auto">
              <a:xfrm>
                <a:off x="4367" y="4974"/>
                <a:ext cx="276" cy="606"/>
              </a:xfrm>
              <a:prstGeom prst="downArrow">
                <a:avLst>
                  <a:gd name="adj1" fmla="val 50000"/>
                  <a:gd name="adj2" fmla="val 54891"/>
                </a:avLst>
              </a:prstGeom>
              <a:solidFill>
                <a:srgbClr val="FFFFFF"/>
              </a:solidFill>
              <a:ln w="9525">
                <a:solidFill>
                  <a:srgbClr val="000000"/>
                </a:solidFill>
                <a:miter lim="800000"/>
                <a:headEnd/>
                <a:tailEnd/>
              </a:ln>
            </p:spPr>
            <p:txBody>
              <a:bodyPr/>
              <a:lstStyle/>
              <a:p>
                <a:endParaRPr lang="en-GB"/>
              </a:p>
            </p:txBody>
          </p:sp>
          <p:sp>
            <p:nvSpPr>
              <p:cNvPr id="24582" name="Text Box 6"/>
              <p:cNvSpPr txBox="1">
                <a:spLocks noChangeArrowheads="1"/>
              </p:cNvSpPr>
              <p:nvPr/>
            </p:nvSpPr>
            <p:spPr bwMode="auto">
              <a:xfrm>
                <a:off x="3476" y="4850"/>
                <a:ext cx="597" cy="559"/>
              </a:xfrm>
              <a:prstGeom prst="rect">
                <a:avLst/>
              </a:prstGeom>
              <a:noFill/>
              <a:ln w="9525">
                <a:noFill/>
                <a:miter lim="800000"/>
                <a:headEnd/>
                <a:tailEnd/>
              </a:ln>
            </p:spPr>
            <p:txBody>
              <a:bodyPr/>
              <a:lstStyle/>
              <a:p>
                <a:r>
                  <a:rPr lang="en-GB" sz="2400" b="1">
                    <a:solidFill>
                      <a:srgbClr val="FFFFFF"/>
                    </a:solidFill>
                  </a:rPr>
                  <a:t>*</a:t>
                </a:r>
                <a:endParaRPr lang="en-GB" sz="1800"/>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GB" smtClean="0"/>
              <a:t>Poor prognosis</a:t>
            </a:r>
            <a:endParaRPr lang="en-US" smtClean="0"/>
          </a:p>
        </p:txBody>
      </p:sp>
      <p:pic>
        <p:nvPicPr>
          <p:cNvPr id="25603" name="Picture 3"/>
          <p:cNvPicPr>
            <a:picLocks noChangeAspect="1" noChangeArrowheads="1"/>
          </p:cNvPicPr>
          <p:nvPr/>
        </p:nvPicPr>
        <p:blipFill>
          <a:blip r:embed="rId2"/>
          <a:srcRect l="17975" t="22481" r="38254"/>
          <a:stretch>
            <a:fillRect/>
          </a:stretch>
        </p:blipFill>
        <p:spPr bwMode="auto">
          <a:xfrm>
            <a:off x="755650" y="1628775"/>
            <a:ext cx="6624638"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body" idx="1"/>
          </p:nvPr>
        </p:nvSpPr>
        <p:spPr/>
        <p:txBody>
          <a:bodyPr/>
          <a:lstStyle/>
          <a:p>
            <a:pPr eaLnBrk="1" hangingPunct="1"/>
            <a:r>
              <a:rPr lang="en-GB" smtClean="0"/>
              <a:t>Dukes Histological system for rectal cancers extrapolated for colon cancers</a:t>
            </a:r>
          </a:p>
          <a:p>
            <a:pPr eaLnBrk="1" hangingPunct="1"/>
            <a:r>
              <a:rPr lang="en-GB" smtClean="0"/>
              <a:t>5 year survival:</a:t>
            </a:r>
          </a:p>
          <a:p>
            <a:pPr lvl="1" eaLnBrk="1" hangingPunct="1"/>
            <a:r>
              <a:rPr lang="en-GB" smtClean="0"/>
              <a:t>81% if confined to bowel wall</a:t>
            </a:r>
          </a:p>
          <a:p>
            <a:pPr lvl="1" eaLnBrk="1" hangingPunct="1"/>
            <a:r>
              <a:rPr lang="en-GB" smtClean="0"/>
              <a:t>64% if invasion through the wall</a:t>
            </a:r>
          </a:p>
          <a:p>
            <a:pPr lvl="1" eaLnBrk="1" hangingPunct="1"/>
            <a:r>
              <a:rPr lang="en-GB" smtClean="0"/>
              <a:t>27% if local lymph nodes involved</a:t>
            </a:r>
          </a:p>
          <a:p>
            <a:pPr eaLnBrk="1" hangingPunct="1"/>
            <a:r>
              <a:rPr lang="en-GB" smtClean="0"/>
              <a:t>AJCC TNM staging system</a:t>
            </a:r>
          </a:p>
          <a:p>
            <a:pPr lvl="1" eaLnBrk="1" hangingPunct="1"/>
            <a:r>
              <a:rPr lang="en-GB" smtClean="0"/>
              <a:t>T stage, N stage, M stage</a:t>
            </a:r>
          </a:p>
          <a:p>
            <a:pPr lvl="1" eaLnBrk="1" hangingPunct="1"/>
            <a:r>
              <a:rPr lang="en-GB" smtClean="0"/>
              <a:t>7th Edition [Edge and Compton, 2010]</a:t>
            </a:r>
          </a:p>
          <a:p>
            <a:pPr eaLnBrk="1" hangingPunct="1"/>
            <a:endParaRPr lang="en-GB" smtClean="0"/>
          </a:p>
        </p:txBody>
      </p:sp>
      <p:sp>
        <p:nvSpPr>
          <p:cNvPr id="8195" name="Rectangle 3"/>
          <p:cNvSpPr>
            <a:spLocks noGrp="1"/>
          </p:cNvSpPr>
          <p:nvPr>
            <p:ph type="title"/>
          </p:nvPr>
        </p:nvSpPr>
        <p:spPr/>
        <p:txBody>
          <a:bodyPr/>
          <a:lstStyle/>
          <a:p>
            <a:pPr eaLnBrk="1" hangingPunct="1"/>
            <a:r>
              <a:rPr lang="en-GB" smtClean="0"/>
              <a:t>Staging of colon cancers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GB" smtClean="0"/>
              <a:t>CT staging of colons</a:t>
            </a:r>
            <a:endParaRPr lang="en-US" smtClean="0"/>
          </a:p>
        </p:txBody>
      </p:sp>
      <p:sp>
        <p:nvSpPr>
          <p:cNvPr id="26627" name="Rectangle 3"/>
          <p:cNvSpPr>
            <a:spLocks noGrp="1"/>
          </p:cNvSpPr>
          <p:nvPr>
            <p:ph type="body" idx="1"/>
          </p:nvPr>
        </p:nvSpPr>
        <p:spPr/>
        <p:txBody>
          <a:bodyPr/>
          <a:lstStyle/>
          <a:p>
            <a:r>
              <a:rPr lang="en-US" sz="2400" smtClean="0"/>
              <a:t>To examine whether the radiological features of the primary colonic tumour seen on the pre-operative CT scan could be used to predict clinical outcome.</a:t>
            </a:r>
          </a:p>
          <a:p>
            <a:r>
              <a:rPr lang="en-US" sz="2400" smtClean="0"/>
              <a:t>To compare pre-operative CT-based prognostication with post-operative histology</a:t>
            </a:r>
          </a:p>
          <a:p>
            <a:endParaRPr lang="en-US" sz="2400" smtClean="0"/>
          </a:p>
        </p:txBody>
      </p:sp>
      <p:sp>
        <p:nvSpPr>
          <p:cNvPr id="4" name="TextBox 3"/>
          <p:cNvSpPr txBox="1">
            <a:spLocks noChangeArrowheads="1"/>
          </p:cNvSpPr>
          <p:nvPr/>
        </p:nvSpPr>
        <p:spPr bwMode="auto">
          <a:xfrm>
            <a:off x="503238" y="5695950"/>
            <a:ext cx="7775575" cy="830263"/>
          </a:xfrm>
          <a:prstGeom prst="rect">
            <a:avLst/>
          </a:prstGeom>
          <a:noFill/>
          <a:ln w="9525">
            <a:noFill/>
            <a:miter lim="800000"/>
            <a:headEnd/>
            <a:tailEnd/>
          </a:ln>
        </p:spPr>
        <p:txBody>
          <a:bodyPr>
            <a:spAutoFit/>
          </a:bodyPr>
          <a:lstStyle/>
          <a:p>
            <a:r>
              <a:rPr lang="da-DK" sz="1600" dirty="0">
                <a:cs typeface="Arial" charset="0"/>
              </a:rPr>
              <a:t>Smith N, Bees, N. Predicting Prognosis in Colon Cancer: Validation of a New Preoperative CT Staging Classification and Implications for Clinical Trials. </a:t>
            </a:r>
            <a:r>
              <a:rPr lang="da-DK" sz="1600" i="1" dirty="0">
                <a:cs typeface="Arial" charset="0"/>
              </a:rPr>
              <a:t>Colorectal Disease </a:t>
            </a:r>
            <a:r>
              <a:rPr lang="da-DK" sz="1600" dirty="0">
                <a:cs typeface="Arial" charset="0"/>
              </a:rPr>
              <a:t>2006; </a:t>
            </a:r>
            <a:r>
              <a:rPr lang="da-DK" sz="1600" b="1" dirty="0">
                <a:cs typeface="Arial" charset="0"/>
              </a:rPr>
              <a:t>8</a:t>
            </a:r>
            <a:endParaRPr lang="en-GB" sz="1600" dirty="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67775" cy="6858000"/>
            <a:chOff x="0" y="0"/>
            <a:chExt cx="5586" cy="4320"/>
          </a:xfrm>
        </p:grpSpPr>
        <p:pic>
          <p:nvPicPr>
            <p:cNvPr id="27651" name="Picture 3"/>
            <p:cNvPicPr>
              <a:picLocks noChangeAspect="1" noChangeArrowheads="1"/>
            </p:cNvPicPr>
            <p:nvPr/>
          </p:nvPicPr>
          <p:blipFill>
            <a:blip r:embed="rId2"/>
            <a:srcRect t="2551" b="32980"/>
            <a:stretch>
              <a:fillRect/>
            </a:stretch>
          </p:blipFill>
          <p:spPr bwMode="auto">
            <a:xfrm>
              <a:off x="0" y="0"/>
              <a:ext cx="5586" cy="4320"/>
            </a:xfrm>
            <a:prstGeom prst="rect">
              <a:avLst/>
            </a:prstGeom>
            <a:noFill/>
            <a:ln w="9525">
              <a:noFill/>
              <a:miter lim="800000"/>
              <a:headEnd/>
              <a:tailEnd/>
            </a:ln>
          </p:spPr>
        </p:pic>
        <p:sp>
          <p:nvSpPr>
            <p:cNvPr id="27652" name="Line 4"/>
            <p:cNvSpPr>
              <a:spLocks noChangeShapeType="1"/>
            </p:cNvSpPr>
            <p:nvPr/>
          </p:nvSpPr>
          <p:spPr bwMode="auto">
            <a:xfrm>
              <a:off x="1927" y="3929"/>
              <a:ext cx="862" cy="0"/>
            </a:xfrm>
            <a:prstGeom prst="line">
              <a:avLst/>
            </a:prstGeom>
            <a:noFill/>
            <a:ln w="9525">
              <a:solidFill>
                <a:schemeClr val="tx1"/>
              </a:solidFill>
              <a:round/>
              <a:headEnd/>
              <a:tailEnd type="triangle" w="med" len="med"/>
            </a:ln>
          </p:spPr>
          <p:txBody>
            <a:bodyPr/>
            <a:lstStyle/>
            <a:p>
              <a:endParaRPr lang="en-GB"/>
            </a:p>
          </p:txBody>
        </p:sp>
        <p:sp>
          <p:nvSpPr>
            <p:cNvPr id="27653" name="Text Box 5"/>
            <p:cNvSpPr txBox="1">
              <a:spLocks noChangeArrowheads="1"/>
            </p:cNvSpPr>
            <p:nvPr/>
          </p:nvSpPr>
          <p:spPr bwMode="auto">
            <a:xfrm>
              <a:off x="2822" y="3789"/>
              <a:ext cx="1394" cy="237"/>
            </a:xfrm>
            <a:prstGeom prst="rect">
              <a:avLst/>
            </a:prstGeom>
            <a:noFill/>
            <a:ln w="9525">
              <a:solidFill>
                <a:schemeClr val="tx1"/>
              </a:solidFill>
              <a:miter lim="800000"/>
              <a:headEnd/>
              <a:tailEnd/>
            </a:ln>
          </p:spPr>
          <p:txBody>
            <a:bodyPr wrap="none">
              <a:spAutoFit/>
            </a:bodyPr>
            <a:lstStyle/>
            <a:p>
              <a:r>
                <a:rPr lang="en-GB" sz="1800"/>
                <a:t>126 scans analysed</a:t>
              </a:r>
              <a:endParaRPr lang="en-US" sz="18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0" y="609600"/>
            <a:ext cx="7772400" cy="1143000"/>
          </a:xfrm>
        </p:spPr>
        <p:txBody>
          <a:bodyPr/>
          <a:lstStyle/>
          <a:p>
            <a:r>
              <a:rPr lang="en-GB" smtClean="0"/>
              <a:t>Prognostic score</a:t>
            </a:r>
            <a:endParaRPr lang="en-US" smtClean="0"/>
          </a:p>
        </p:txBody>
      </p:sp>
      <p:graphicFrame>
        <p:nvGraphicFramePr>
          <p:cNvPr id="117763" name="Group 3"/>
          <p:cNvGraphicFramePr>
            <a:graphicFrameLocks noGrp="1"/>
          </p:cNvGraphicFramePr>
          <p:nvPr>
            <p:ph/>
          </p:nvPr>
        </p:nvGraphicFramePr>
        <p:xfrm>
          <a:off x="1116013" y="2205038"/>
          <a:ext cx="7342187" cy="3890964"/>
        </p:xfrm>
        <a:graphic>
          <a:graphicData uri="http://schemas.openxmlformats.org/drawingml/2006/table">
            <a:tbl>
              <a:tblPr/>
              <a:tblGrid>
                <a:gridCol w="2447925"/>
                <a:gridCol w="2446337"/>
                <a:gridCol w="2447925"/>
              </a:tblGrid>
              <a:tr h="973138">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Histological variable</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Good prognosis</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Poor prognosis</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T stage</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T1, T2 or T3&lt;5mm</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T3&gt;5mm or T4</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N stage</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N0, N1</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 N2</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EMVI</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Absent</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Georgia" pitchFamily="18" charset="0"/>
                        <a:buNone/>
                        <a:tabLst/>
                      </a:pPr>
                      <a:r>
                        <a:rPr kumimoji="0" lang="en-GB" sz="2400" b="0" i="0" u="none" strike="noStrike" cap="none" normalizeH="0" baseline="0" smtClean="0">
                          <a:ln>
                            <a:noFill/>
                          </a:ln>
                          <a:solidFill>
                            <a:schemeClr val="tx1"/>
                          </a:solidFill>
                          <a:effectLst/>
                          <a:latin typeface="Georgia" pitchFamily="18" charset="0"/>
                        </a:rPr>
                        <a:t>Present</a:t>
                      </a:r>
                      <a:endParaRPr kumimoji="0" lang="en-US" sz="24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GB" sz="3000" smtClean="0"/>
              <a:t>Identification of poor prognosis tumours</a:t>
            </a:r>
            <a:endParaRPr lang="en-US" sz="3000" smtClean="0"/>
          </a:p>
        </p:txBody>
      </p:sp>
      <p:sp>
        <p:nvSpPr>
          <p:cNvPr id="29699" name="Rectangle 3"/>
          <p:cNvSpPr>
            <a:spLocks noGrp="1"/>
          </p:cNvSpPr>
          <p:nvPr>
            <p:ph type="body" idx="1"/>
          </p:nvPr>
        </p:nvSpPr>
        <p:spPr>
          <a:xfrm>
            <a:off x="987425" y="1630363"/>
            <a:ext cx="7699375" cy="1117600"/>
          </a:xfrm>
        </p:spPr>
        <p:txBody>
          <a:bodyPr/>
          <a:lstStyle/>
          <a:p>
            <a:pPr>
              <a:lnSpc>
                <a:spcPct val="90000"/>
              </a:lnSpc>
            </a:pPr>
            <a:r>
              <a:rPr lang="en-GB" sz="2400" smtClean="0"/>
              <a:t>56% (70/126) had CT defined poor prognosis tumours</a:t>
            </a:r>
          </a:p>
          <a:p>
            <a:pPr>
              <a:lnSpc>
                <a:spcPct val="90000"/>
              </a:lnSpc>
            </a:pPr>
            <a:endParaRPr lang="en-US" sz="2400" smtClean="0"/>
          </a:p>
        </p:txBody>
      </p:sp>
      <p:pic>
        <p:nvPicPr>
          <p:cNvPr id="29700" name="Picture 4"/>
          <p:cNvPicPr>
            <a:picLocks noChangeAspect="1" noChangeArrowheads="1"/>
          </p:cNvPicPr>
          <p:nvPr/>
        </p:nvPicPr>
        <p:blipFill>
          <a:blip r:embed="rId2"/>
          <a:srcRect/>
          <a:stretch>
            <a:fillRect/>
          </a:stretch>
        </p:blipFill>
        <p:spPr bwMode="auto">
          <a:xfrm>
            <a:off x="827088" y="2997200"/>
            <a:ext cx="7345362" cy="3770313"/>
          </a:xfrm>
          <a:prstGeom prst="rect">
            <a:avLst/>
          </a:prstGeom>
          <a:noFill/>
          <a:ln w="9525">
            <a:noFill/>
            <a:miter lim="800000"/>
            <a:headEnd/>
            <a:tailEnd/>
          </a:ln>
        </p:spPr>
      </p:pic>
      <p:sp>
        <p:nvSpPr>
          <p:cNvPr id="29701" name="Rectangle 5"/>
          <p:cNvSpPr>
            <a:spLocks noChangeArrowheads="1"/>
          </p:cNvSpPr>
          <p:nvPr/>
        </p:nvSpPr>
        <p:spPr bwMode="auto">
          <a:xfrm>
            <a:off x="4787900" y="4508500"/>
            <a:ext cx="1584325" cy="2016125"/>
          </a:xfrm>
          <a:prstGeom prst="rect">
            <a:avLst/>
          </a:prstGeom>
          <a:no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GB" smtClean="0"/>
              <a:t>T staging / prognosis</a:t>
            </a:r>
            <a:endParaRPr lang="en-US" smtClean="0"/>
          </a:p>
        </p:txBody>
      </p:sp>
      <p:sp>
        <p:nvSpPr>
          <p:cNvPr id="30723" name="Rectangle 3"/>
          <p:cNvSpPr>
            <a:spLocks noGrp="1"/>
          </p:cNvSpPr>
          <p:nvPr>
            <p:ph type="body" idx="1"/>
          </p:nvPr>
        </p:nvSpPr>
        <p:spPr/>
        <p:txBody>
          <a:bodyPr/>
          <a:lstStyle/>
          <a:p>
            <a:pPr>
              <a:lnSpc>
                <a:spcPct val="90000"/>
              </a:lnSpc>
            </a:pPr>
            <a:r>
              <a:rPr lang="en-US" smtClean="0"/>
              <a:t>Stage-for-stage accuracy=60.3%</a:t>
            </a:r>
          </a:p>
          <a:p>
            <a:pPr>
              <a:lnSpc>
                <a:spcPct val="90000"/>
              </a:lnSpc>
            </a:pPr>
            <a:r>
              <a:rPr lang="en-US" smtClean="0"/>
              <a:t>Poor prognosis (Stage T3/T4, N2, EMVI)</a:t>
            </a:r>
          </a:p>
          <a:p>
            <a:pPr lvl="1">
              <a:lnSpc>
                <a:spcPct val="90000"/>
              </a:lnSpc>
            </a:pPr>
            <a:r>
              <a:rPr lang="en-US" smtClean="0"/>
              <a:t>Overall Accuracy=83.3% (Sensitivity=92.4%; Specificity=42.1%)</a:t>
            </a:r>
          </a:p>
          <a:p>
            <a:pPr lvl="1">
              <a:lnSpc>
                <a:spcPct val="90000"/>
              </a:lnSpc>
            </a:pPr>
            <a:r>
              <a:rPr lang="en-US" smtClean="0"/>
              <a:t>Positive Predictive Value=89.8%; Negative Predictive Value=50.0%</a:t>
            </a:r>
          </a:p>
          <a:p>
            <a:pPr>
              <a:lnSpc>
                <a:spcPct val="90000"/>
              </a:lnSpc>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612775" y="487363"/>
            <a:ext cx="8135938" cy="560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GB" smtClean="0"/>
              <a:t>CT prediction of prognosis</a:t>
            </a:r>
            <a:endParaRPr lang="en-US" smtClean="0"/>
          </a:p>
        </p:txBody>
      </p:sp>
      <p:pic>
        <p:nvPicPr>
          <p:cNvPr id="32771" name="Picture 3"/>
          <p:cNvPicPr>
            <a:picLocks noChangeAspect="1" noChangeArrowheads="1"/>
          </p:cNvPicPr>
          <p:nvPr/>
        </p:nvPicPr>
        <p:blipFill>
          <a:blip r:embed="rId2"/>
          <a:srcRect/>
          <a:stretch>
            <a:fillRect/>
          </a:stretch>
        </p:blipFill>
        <p:spPr bwMode="auto">
          <a:xfrm>
            <a:off x="1403350" y="1844675"/>
            <a:ext cx="6469063"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4294967295"/>
          </p:nvPr>
        </p:nvSpPr>
        <p:spPr>
          <a:xfrm>
            <a:off x="684213" y="1773238"/>
            <a:ext cx="7772400" cy="4114800"/>
          </a:xfrm>
        </p:spPr>
        <p:txBody>
          <a:bodyPr lIns="91440" tIns="45720" rIns="91440" bIns="45720"/>
          <a:lstStyle/>
          <a:p>
            <a:r>
              <a:rPr lang="en-GB" smtClean="0"/>
              <a:t>the depth of tumour invasion beyond the muscularis propria (MP) as seen on CT and demonstrated excellent correlation with histology. </a:t>
            </a:r>
          </a:p>
          <a:p>
            <a:pPr lvl="1"/>
            <a:r>
              <a:rPr lang="en-GB" smtClean="0"/>
              <a:t>T1/T2 + T3 &lt;5mm tumour invasion beyond MP </a:t>
            </a:r>
            <a:r>
              <a:rPr lang="en-GB" smtClean="0">
                <a:solidFill>
                  <a:srgbClr val="FF0000"/>
                </a:solidFill>
              </a:rPr>
              <a:t>(87% 3-year survival)</a:t>
            </a:r>
            <a:r>
              <a:rPr lang="en-GB" smtClean="0"/>
              <a:t>.</a:t>
            </a:r>
          </a:p>
          <a:p>
            <a:pPr lvl="1"/>
            <a:r>
              <a:rPr lang="en-GB" smtClean="0"/>
              <a:t>T4+T3≥5mm tumour invasion beyond MP        </a:t>
            </a:r>
            <a:r>
              <a:rPr lang="en-GB" smtClean="0">
                <a:solidFill>
                  <a:srgbClr val="FF0000"/>
                </a:solidFill>
              </a:rPr>
              <a:t> (53% 3 year survival)</a:t>
            </a:r>
            <a:r>
              <a:rPr lang="en-GB" smtClean="0"/>
              <a:t>.</a:t>
            </a:r>
          </a:p>
        </p:txBody>
      </p:sp>
      <p:sp>
        <p:nvSpPr>
          <p:cNvPr id="33795" name="TextBox 3"/>
          <p:cNvSpPr txBox="1">
            <a:spLocks noChangeArrowheads="1"/>
          </p:cNvSpPr>
          <p:nvPr/>
        </p:nvSpPr>
        <p:spPr bwMode="auto">
          <a:xfrm>
            <a:off x="503238" y="5695950"/>
            <a:ext cx="7775575" cy="830263"/>
          </a:xfrm>
          <a:prstGeom prst="rect">
            <a:avLst/>
          </a:prstGeom>
          <a:noFill/>
          <a:ln w="9525">
            <a:noFill/>
            <a:miter lim="800000"/>
            <a:headEnd/>
            <a:tailEnd/>
          </a:ln>
        </p:spPr>
        <p:txBody>
          <a:bodyPr>
            <a:spAutoFit/>
          </a:bodyPr>
          <a:lstStyle/>
          <a:p>
            <a:r>
              <a:rPr lang="da-DK" sz="1600" dirty="0">
                <a:cs typeface="Arial" charset="0"/>
              </a:rPr>
              <a:t>Smith N, Bees, N. Predicting Prognosis in Colon Cancer: Validation of a New Preoperative CT Staging Classification and Implications for Clinical Trials. </a:t>
            </a:r>
            <a:r>
              <a:rPr lang="da-DK" sz="1600" i="1" dirty="0">
                <a:cs typeface="Arial" charset="0"/>
              </a:rPr>
              <a:t>Colorectal Disease </a:t>
            </a:r>
            <a:r>
              <a:rPr lang="da-DK" sz="1600" dirty="0">
                <a:cs typeface="Arial" charset="0"/>
              </a:rPr>
              <a:t>2006; </a:t>
            </a:r>
            <a:r>
              <a:rPr lang="da-DK" sz="1600" b="1" dirty="0">
                <a:cs typeface="Arial" charset="0"/>
              </a:rPr>
              <a:t>8</a:t>
            </a:r>
            <a:endParaRPr lang="en-GB" sz="16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 calcmode="lin" valueType="num">
                                      <p:cBhvr additive="base">
                                        <p:cTn id="1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GB" b="1" smtClean="0">
                <a:solidFill>
                  <a:srgbClr val="FFCC00"/>
                </a:solidFill>
              </a:rPr>
              <a:t>Can we refine the radiological definition of poor prognosis?</a:t>
            </a:r>
            <a:endParaRPr lang="en-US" b="1" smtClean="0">
              <a:solidFill>
                <a:srgbClr val="FFCC00"/>
              </a:solidFill>
            </a:endParaRPr>
          </a:p>
        </p:txBody>
      </p:sp>
      <p:sp>
        <p:nvSpPr>
          <p:cNvPr id="37891" name="Rectangle 3"/>
          <p:cNvSpPr>
            <a:spLocks noGrp="1"/>
          </p:cNvSpPr>
          <p:nvPr>
            <p:ph type="body" sz="half" idx="1"/>
          </p:nvPr>
        </p:nvSpPr>
        <p:spPr>
          <a:xfrm>
            <a:off x="684213" y="2205038"/>
            <a:ext cx="3455987" cy="4114800"/>
          </a:xfrm>
        </p:spPr>
        <p:txBody>
          <a:bodyPr/>
          <a:lstStyle/>
          <a:p>
            <a:pPr>
              <a:buFont typeface="Georgia" pitchFamily="18" charset="0"/>
              <a:buNone/>
            </a:pPr>
            <a:r>
              <a:rPr lang="en-GB" sz="2000" smtClean="0"/>
              <a:t>	Involvement of peritoneal surfaces</a:t>
            </a:r>
          </a:p>
          <a:p>
            <a:pPr lvl="1"/>
            <a:endParaRPr lang="en-GB" smtClean="0"/>
          </a:p>
          <a:p>
            <a:pPr lvl="1">
              <a:buFont typeface="Georgia" pitchFamily="18" charset="0"/>
              <a:buNone/>
            </a:pPr>
            <a:endParaRPr lang="en-GB" smtClean="0"/>
          </a:p>
        </p:txBody>
      </p:sp>
      <p:pic>
        <p:nvPicPr>
          <p:cNvPr id="37892" name="Picture 4" descr="Beeney William 2"/>
          <p:cNvPicPr>
            <a:picLocks noChangeAspect="1" noChangeArrowheads="1"/>
          </p:cNvPicPr>
          <p:nvPr/>
        </p:nvPicPr>
        <p:blipFill>
          <a:blip r:embed="rId2"/>
          <a:srcRect/>
          <a:stretch>
            <a:fillRect/>
          </a:stretch>
        </p:blipFill>
        <p:spPr bwMode="auto">
          <a:xfrm>
            <a:off x="4211638" y="2133600"/>
            <a:ext cx="4176712" cy="4176713"/>
          </a:xfrm>
          <a:prstGeom prst="rect">
            <a:avLst/>
          </a:prstGeom>
          <a:noFill/>
          <a:ln w="9525">
            <a:noFill/>
            <a:miter lim="800000"/>
            <a:headEnd/>
            <a:tailEnd/>
          </a:ln>
        </p:spPr>
      </p:pic>
      <p:sp>
        <p:nvSpPr>
          <p:cNvPr id="37893" name="Line 5"/>
          <p:cNvSpPr>
            <a:spLocks noChangeShapeType="1"/>
          </p:cNvSpPr>
          <p:nvPr/>
        </p:nvSpPr>
        <p:spPr bwMode="auto">
          <a:xfrm>
            <a:off x="3851275" y="2852738"/>
            <a:ext cx="1800225" cy="1584325"/>
          </a:xfrm>
          <a:prstGeom prst="line">
            <a:avLst/>
          </a:prstGeom>
          <a:noFill/>
          <a:ln w="38100">
            <a:solidFill>
              <a:schemeClr val="tx1"/>
            </a:solidFill>
            <a:round/>
            <a:headEnd/>
            <a:tailEnd type="triangle" w="med" len="lg"/>
          </a:ln>
        </p:spPr>
        <p:txBody>
          <a:bodyPr/>
          <a:lstStyle/>
          <a:p>
            <a:endParaRPr lang="en-GB"/>
          </a:p>
        </p:txBody>
      </p:sp>
      <p:sp>
        <p:nvSpPr>
          <p:cNvPr id="37894" name="Text Box 6"/>
          <p:cNvSpPr txBox="1">
            <a:spLocks noChangeArrowheads="1"/>
          </p:cNvSpPr>
          <p:nvPr/>
        </p:nvSpPr>
        <p:spPr bwMode="auto">
          <a:xfrm>
            <a:off x="6732588" y="2198688"/>
            <a:ext cx="1619250" cy="366712"/>
          </a:xfrm>
          <a:prstGeom prst="rect">
            <a:avLst/>
          </a:prstGeom>
          <a:solidFill>
            <a:srgbClr val="000000"/>
          </a:solidFill>
          <a:ln w="9525">
            <a:noFill/>
            <a:miter lim="800000"/>
            <a:headEnd/>
            <a:tailEnd/>
          </a:ln>
        </p:spPr>
        <p:txBody>
          <a:bodyPr>
            <a:spAutoFit/>
          </a:bodyPr>
          <a:lstStyle/>
          <a:p>
            <a:pPr>
              <a:spcBef>
                <a:spcPct val="50000"/>
              </a:spcBef>
            </a:pPr>
            <a:endParaRPr lang="en-GB"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772272" y="384922"/>
            <a:ext cx="7699375" cy="817563"/>
          </a:xfrm>
        </p:spPr>
        <p:txBody>
          <a:bodyPr/>
          <a:lstStyle/>
          <a:p>
            <a:r>
              <a:rPr lang="en-GB" b="1" dirty="0" smtClean="0">
                <a:solidFill>
                  <a:srgbClr val="FFCC00"/>
                </a:solidFill>
              </a:rPr>
              <a:t>Can we refine the radiological definition of poor prognosis?</a:t>
            </a:r>
            <a:endParaRPr lang="en-US" b="1" dirty="0" smtClean="0">
              <a:solidFill>
                <a:srgbClr val="FFCC00"/>
              </a:solidFill>
            </a:endParaRPr>
          </a:p>
        </p:txBody>
      </p:sp>
      <p:sp>
        <p:nvSpPr>
          <p:cNvPr id="39939" name="Rectangle 3"/>
          <p:cNvSpPr>
            <a:spLocks noGrp="1"/>
          </p:cNvSpPr>
          <p:nvPr>
            <p:ph type="body" sz="half" idx="1"/>
          </p:nvPr>
        </p:nvSpPr>
        <p:spPr>
          <a:xfrm>
            <a:off x="490724" y="2433638"/>
            <a:ext cx="3824287" cy="4114800"/>
          </a:xfrm>
        </p:spPr>
        <p:txBody>
          <a:bodyPr/>
          <a:lstStyle/>
          <a:p>
            <a:pPr>
              <a:buFont typeface="Georgia" pitchFamily="18" charset="0"/>
              <a:buNone/>
            </a:pPr>
            <a:r>
              <a:rPr lang="en-GB" sz="2400" dirty="0" smtClean="0"/>
              <a:t>Sensitivity: 78% </a:t>
            </a:r>
          </a:p>
          <a:p>
            <a:pPr>
              <a:buFont typeface="Georgia" pitchFamily="18" charset="0"/>
              <a:buNone/>
            </a:pPr>
            <a:endParaRPr lang="en-GB" sz="2400" dirty="0" smtClean="0"/>
          </a:p>
          <a:p>
            <a:pPr>
              <a:buFont typeface="Georgia" pitchFamily="18" charset="0"/>
              <a:buNone/>
            </a:pPr>
            <a:r>
              <a:rPr lang="en-GB" sz="2400" dirty="0" smtClean="0"/>
              <a:t>Specificity: 67%</a:t>
            </a:r>
          </a:p>
          <a:p>
            <a:pPr>
              <a:buFont typeface="Georgia" pitchFamily="18" charset="0"/>
              <a:buNone/>
            </a:pPr>
            <a:endParaRPr lang="en-GB" sz="2400" dirty="0" smtClean="0"/>
          </a:p>
          <a:p>
            <a:pPr>
              <a:buFont typeface="Georgia" pitchFamily="18" charset="0"/>
              <a:buNone/>
            </a:pPr>
            <a:r>
              <a:rPr lang="en-GB" sz="2400" dirty="0" smtClean="0"/>
              <a:t>Accuracy: 74%</a:t>
            </a:r>
          </a:p>
          <a:p>
            <a:pPr>
              <a:buFont typeface="Georgia" pitchFamily="18" charset="0"/>
              <a:buNone/>
            </a:pPr>
            <a:endParaRPr lang="en-GB" sz="2400" dirty="0" smtClean="0"/>
          </a:p>
          <a:p>
            <a:pPr>
              <a:buFont typeface="Georgia" pitchFamily="18" charset="0"/>
              <a:buNone/>
            </a:pPr>
            <a:r>
              <a:rPr lang="en-GB" sz="2400" dirty="0" smtClean="0"/>
              <a:t>PPV: 81%</a:t>
            </a:r>
          </a:p>
          <a:p>
            <a:pPr lvl="1"/>
            <a:endParaRPr lang="en-GB" sz="2800" dirty="0" smtClean="0"/>
          </a:p>
          <a:p>
            <a:pPr lvl="1">
              <a:buFont typeface="Georgia" pitchFamily="18" charset="0"/>
              <a:buNone/>
            </a:pPr>
            <a:endParaRPr lang="en-GB" sz="2800" dirty="0" smtClean="0"/>
          </a:p>
        </p:txBody>
      </p:sp>
      <p:pic>
        <p:nvPicPr>
          <p:cNvPr id="39940" name="Picture 4" descr="Barbara Cocks 1"/>
          <p:cNvPicPr>
            <a:picLocks noChangeAspect="1" noChangeArrowheads="1"/>
          </p:cNvPicPr>
          <p:nvPr/>
        </p:nvPicPr>
        <p:blipFill>
          <a:blip r:embed="rId2"/>
          <a:srcRect/>
          <a:stretch>
            <a:fillRect/>
          </a:stretch>
        </p:blipFill>
        <p:spPr bwMode="auto">
          <a:xfrm>
            <a:off x="4140200" y="2133600"/>
            <a:ext cx="4392613" cy="4392613"/>
          </a:xfrm>
          <a:prstGeom prst="rect">
            <a:avLst/>
          </a:prstGeom>
          <a:noFill/>
          <a:ln w="9525">
            <a:noFill/>
            <a:miter lim="800000"/>
            <a:headEnd/>
            <a:tailEnd/>
          </a:ln>
        </p:spPr>
      </p:pic>
      <p:sp>
        <p:nvSpPr>
          <p:cNvPr id="39941" name="Line 5"/>
          <p:cNvSpPr>
            <a:spLocks noChangeShapeType="1"/>
          </p:cNvSpPr>
          <p:nvPr/>
        </p:nvSpPr>
        <p:spPr bwMode="auto">
          <a:xfrm>
            <a:off x="3924300" y="2636838"/>
            <a:ext cx="2087563" cy="863600"/>
          </a:xfrm>
          <a:prstGeom prst="line">
            <a:avLst/>
          </a:prstGeom>
          <a:noFill/>
          <a:ln w="38100">
            <a:solidFill>
              <a:schemeClr val="tx1"/>
            </a:solidFill>
            <a:round/>
            <a:headEnd/>
            <a:tailEnd type="triangle" w="med" len="lg"/>
          </a:ln>
        </p:spPr>
        <p:txBody>
          <a:bodyPr/>
          <a:lstStyle/>
          <a:p>
            <a:endParaRPr lang="en-GB"/>
          </a:p>
        </p:txBody>
      </p:sp>
      <p:sp>
        <p:nvSpPr>
          <p:cNvPr id="39942" name="Text Box 6"/>
          <p:cNvSpPr txBox="1">
            <a:spLocks noChangeArrowheads="1"/>
          </p:cNvSpPr>
          <p:nvPr/>
        </p:nvSpPr>
        <p:spPr bwMode="auto">
          <a:xfrm>
            <a:off x="6877050" y="2198688"/>
            <a:ext cx="1619250" cy="366712"/>
          </a:xfrm>
          <a:prstGeom prst="rect">
            <a:avLst/>
          </a:prstGeom>
          <a:solidFill>
            <a:srgbClr val="000000"/>
          </a:solidFill>
          <a:ln w="9525">
            <a:noFill/>
            <a:miter lim="800000"/>
            <a:headEnd/>
            <a:tailEnd/>
          </a:ln>
        </p:spPr>
        <p:txBody>
          <a:bodyPr>
            <a:spAutoFit/>
          </a:bodyPr>
          <a:lstStyle/>
          <a:p>
            <a:pPr>
              <a:spcBef>
                <a:spcPct val="50000"/>
              </a:spcBef>
            </a:pPr>
            <a:endParaRPr lang="en-GB" sz="1800"/>
          </a:p>
        </p:txBody>
      </p:sp>
      <p:sp>
        <p:nvSpPr>
          <p:cNvPr id="7" name="TextBox 4"/>
          <p:cNvSpPr txBox="1">
            <a:spLocks noChangeArrowheads="1"/>
          </p:cNvSpPr>
          <p:nvPr/>
        </p:nvSpPr>
        <p:spPr bwMode="auto">
          <a:xfrm>
            <a:off x="395288" y="1290730"/>
            <a:ext cx="7920037" cy="738188"/>
          </a:xfrm>
          <a:prstGeom prst="rect">
            <a:avLst/>
          </a:prstGeom>
          <a:noFill/>
          <a:ln w="9525">
            <a:noFill/>
            <a:miter lim="800000"/>
            <a:headEnd/>
            <a:tailEnd/>
          </a:ln>
        </p:spPr>
        <p:txBody>
          <a:bodyPr>
            <a:spAutoFit/>
          </a:bodyPr>
          <a:lstStyle/>
          <a:p>
            <a:r>
              <a:rPr lang="en-GB" sz="1400" dirty="0">
                <a:cs typeface="Arial" charset="0"/>
              </a:rPr>
              <a:t>Dighe S, Blake H, </a:t>
            </a:r>
            <a:r>
              <a:rPr lang="en-GB" sz="1400" dirty="0" err="1">
                <a:cs typeface="Arial" charset="0"/>
              </a:rPr>
              <a:t>Koh</a:t>
            </a:r>
            <a:r>
              <a:rPr lang="en-GB" sz="1400" dirty="0">
                <a:cs typeface="Arial" charset="0"/>
              </a:rPr>
              <a:t> MD, Swift I, </a:t>
            </a:r>
            <a:r>
              <a:rPr lang="en-GB" sz="1400" dirty="0" err="1">
                <a:cs typeface="Arial" charset="0"/>
              </a:rPr>
              <a:t>Arnaout</a:t>
            </a:r>
            <a:r>
              <a:rPr lang="en-GB" sz="1400" dirty="0">
                <a:cs typeface="Arial" charset="0"/>
              </a:rPr>
              <a:t> A, Temple L, </a:t>
            </a:r>
            <a:r>
              <a:rPr lang="en-GB" sz="1400" dirty="0" err="1">
                <a:cs typeface="Arial" charset="0"/>
              </a:rPr>
              <a:t>Barbachano</a:t>
            </a:r>
            <a:r>
              <a:rPr lang="en-GB" sz="1400" dirty="0">
                <a:cs typeface="Arial" charset="0"/>
              </a:rPr>
              <a:t> Y, Brown G: Accuracy of </a:t>
            </a:r>
            <a:r>
              <a:rPr lang="en-GB" sz="1400" dirty="0" err="1">
                <a:cs typeface="Arial" charset="0"/>
              </a:rPr>
              <a:t>multidetector</a:t>
            </a:r>
            <a:r>
              <a:rPr lang="en-GB" sz="1400" dirty="0">
                <a:cs typeface="Arial" charset="0"/>
              </a:rPr>
              <a:t> computed tomography in identifying poor prognostic factors in colonic cancer. </a:t>
            </a:r>
            <a:r>
              <a:rPr lang="en-GB" sz="1400" i="1" dirty="0">
                <a:cs typeface="Arial" charset="0"/>
              </a:rPr>
              <a:t>Br J Surg. 2010 Sep;97(9):1407-15.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idx="1"/>
          </p:nvPr>
        </p:nvSpPr>
        <p:spPr>
          <a:xfrm>
            <a:off x="323850" y="1268413"/>
            <a:ext cx="8820150" cy="4887912"/>
          </a:xfrm>
        </p:spPr>
        <p:txBody>
          <a:bodyPr/>
          <a:lstStyle/>
          <a:p>
            <a:pPr eaLnBrk="1" hangingPunct="1"/>
            <a:r>
              <a:rPr lang="en-GB" smtClean="0"/>
              <a:t>Extramural Vascular Invasion (EMVI)</a:t>
            </a:r>
          </a:p>
          <a:p>
            <a:pPr lvl="1" eaLnBrk="1" hangingPunct="1"/>
            <a:r>
              <a:rPr lang="en-GB" smtClean="0"/>
              <a:t>Reduced 5 year survival </a:t>
            </a:r>
          </a:p>
          <a:p>
            <a:pPr eaLnBrk="1" hangingPunct="1"/>
            <a:r>
              <a:rPr lang="en-GB" smtClean="0"/>
              <a:t>Depth of extramural spread</a:t>
            </a:r>
          </a:p>
          <a:p>
            <a:pPr lvl="1" eaLnBrk="1" hangingPunct="1"/>
            <a:r>
              <a:rPr lang="en-GB" smtClean="0"/>
              <a:t>Hermanek divided T3 tumours into 4 groups</a:t>
            </a:r>
          </a:p>
          <a:p>
            <a:pPr eaLnBrk="1" hangingPunct="1"/>
            <a:r>
              <a:rPr lang="en-GB" smtClean="0"/>
              <a:t>Involvement  of Non Peritonealised Resection Margin </a:t>
            </a:r>
          </a:p>
          <a:p>
            <a:pPr lvl="1" eaLnBrk="1" hangingPunct="1"/>
            <a:r>
              <a:rPr lang="en-GB" smtClean="0"/>
              <a:t>Very high risk local recurrence</a:t>
            </a:r>
          </a:p>
          <a:p>
            <a:pPr eaLnBrk="1" hangingPunct="1"/>
            <a:r>
              <a:rPr lang="en-GB" smtClean="0"/>
              <a:t>Histological grade</a:t>
            </a:r>
          </a:p>
          <a:p>
            <a:pPr lvl="1" eaLnBrk="1" hangingPunct="1"/>
            <a:r>
              <a:rPr lang="en-GB" smtClean="0"/>
              <a:t>Well differentiated, 76% 5 year survival</a:t>
            </a:r>
          </a:p>
          <a:p>
            <a:pPr lvl="1" eaLnBrk="1" hangingPunct="1"/>
            <a:r>
              <a:rPr lang="en-GB" smtClean="0"/>
              <a:t>Poorly differentiated, 31% 5 year survival</a:t>
            </a:r>
          </a:p>
        </p:txBody>
      </p:sp>
      <p:sp>
        <p:nvSpPr>
          <p:cNvPr id="9219" name="Rectangle 3"/>
          <p:cNvSpPr>
            <a:spLocks noGrp="1"/>
          </p:cNvSpPr>
          <p:nvPr>
            <p:ph type="title"/>
          </p:nvPr>
        </p:nvSpPr>
        <p:spPr/>
        <p:txBody>
          <a:bodyPr/>
          <a:lstStyle/>
          <a:p>
            <a:pPr eaLnBrk="1" hangingPunct="1"/>
            <a:r>
              <a:rPr lang="en-GB" smtClean="0"/>
              <a:t>Other prognostic factors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GB" b="1" smtClean="0">
                <a:solidFill>
                  <a:srgbClr val="FFCC00"/>
                </a:solidFill>
              </a:rPr>
              <a:t>Can we refine the radiological definition of poor prognosis?</a:t>
            </a:r>
            <a:endParaRPr lang="en-US" b="1" smtClean="0">
              <a:solidFill>
                <a:srgbClr val="FFCC00"/>
              </a:solidFill>
            </a:endParaRPr>
          </a:p>
        </p:txBody>
      </p:sp>
      <p:sp>
        <p:nvSpPr>
          <p:cNvPr id="40963" name="Rectangle 3"/>
          <p:cNvSpPr>
            <a:spLocks noGrp="1"/>
          </p:cNvSpPr>
          <p:nvPr>
            <p:ph type="body" sz="half" idx="1"/>
          </p:nvPr>
        </p:nvSpPr>
        <p:spPr>
          <a:xfrm>
            <a:off x="1042988" y="2133600"/>
            <a:ext cx="3937000" cy="4114800"/>
          </a:xfrm>
        </p:spPr>
        <p:txBody>
          <a:bodyPr/>
          <a:lstStyle/>
          <a:p>
            <a:endParaRPr lang="en-GB" sz="2400" smtClean="0"/>
          </a:p>
          <a:p>
            <a:endParaRPr lang="en-GB" sz="2400" smtClean="0"/>
          </a:p>
          <a:p>
            <a:pPr lvl="1"/>
            <a:r>
              <a:rPr lang="en-GB" smtClean="0"/>
              <a:t>Involvement of the peritoneal and mesenteric surfaces</a:t>
            </a:r>
          </a:p>
          <a:p>
            <a:pPr lvl="1"/>
            <a:endParaRPr lang="en-GB" smtClean="0"/>
          </a:p>
          <a:p>
            <a:pPr lvl="1"/>
            <a:r>
              <a:rPr lang="en-GB" smtClean="0"/>
              <a:t>Lymph node involvement</a:t>
            </a:r>
          </a:p>
          <a:p>
            <a:pPr lvl="2"/>
            <a:r>
              <a:rPr lang="en-GB" smtClean="0"/>
              <a:t>Sensitivity 58%</a:t>
            </a:r>
          </a:p>
          <a:p>
            <a:pPr lvl="2"/>
            <a:r>
              <a:rPr lang="en-GB" smtClean="0"/>
              <a:t>Specificity 64%</a:t>
            </a:r>
          </a:p>
          <a:p>
            <a:pPr lvl="1"/>
            <a:endParaRPr lang="en-GB" smtClean="0"/>
          </a:p>
        </p:txBody>
      </p:sp>
      <p:pic>
        <p:nvPicPr>
          <p:cNvPr id="40964" name="Picture 4" descr="Chase Doris3"/>
          <p:cNvPicPr>
            <a:picLocks noGrp="1" noChangeAspect="1" noChangeArrowheads="1"/>
          </p:cNvPicPr>
          <p:nvPr>
            <p:ph type="body" sz="half" idx="2"/>
          </p:nvPr>
        </p:nvPicPr>
        <p:blipFill>
          <a:blip r:embed="rId2"/>
          <a:srcRect/>
          <a:stretch>
            <a:fillRect/>
          </a:stretch>
        </p:blipFill>
        <p:spPr>
          <a:xfrm>
            <a:off x="4822825" y="2133600"/>
            <a:ext cx="4321175" cy="4321175"/>
          </a:xfrm>
          <a:noFill/>
        </p:spPr>
      </p:pic>
      <p:sp>
        <p:nvSpPr>
          <p:cNvPr id="40965" name="Line 5"/>
          <p:cNvSpPr>
            <a:spLocks noChangeShapeType="1"/>
          </p:cNvSpPr>
          <p:nvPr/>
        </p:nvSpPr>
        <p:spPr bwMode="auto">
          <a:xfrm flipV="1">
            <a:off x="3779838" y="3933825"/>
            <a:ext cx="2447925" cy="1079500"/>
          </a:xfrm>
          <a:prstGeom prst="line">
            <a:avLst/>
          </a:prstGeom>
          <a:noFill/>
          <a:ln w="57150">
            <a:solidFill>
              <a:schemeClr val="tx1"/>
            </a:solidFill>
            <a:round/>
            <a:headEnd/>
            <a:tailEnd type="triangle" w="med" len="lg"/>
          </a:ln>
        </p:spPr>
        <p:txBody>
          <a:bodyPr/>
          <a:lstStyle/>
          <a:p>
            <a:endParaRPr lang="en-GB"/>
          </a:p>
        </p:txBody>
      </p:sp>
      <p:sp>
        <p:nvSpPr>
          <p:cNvPr id="40966" name="Text Box 6"/>
          <p:cNvSpPr txBox="1">
            <a:spLocks noChangeArrowheads="1"/>
          </p:cNvSpPr>
          <p:nvPr/>
        </p:nvSpPr>
        <p:spPr bwMode="auto">
          <a:xfrm>
            <a:off x="7524750" y="2198688"/>
            <a:ext cx="1619250" cy="366712"/>
          </a:xfrm>
          <a:prstGeom prst="rect">
            <a:avLst/>
          </a:prstGeom>
          <a:solidFill>
            <a:srgbClr val="000000"/>
          </a:solidFill>
          <a:ln w="9525">
            <a:noFill/>
            <a:miter lim="800000"/>
            <a:headEnd/>
            <a:tailEnd/>
          </a:ln>
        </p:spPr>
        <p:txBody>
          <a:bodyPr>
            <a:spAutoFit/>
          </a:bodyPr>
          <a:lstStyle/>
          <a:p>
            <a:pPr>
              <a:spcBef>
                <a:spcPct val="50000"/>
              </a:spcBef>
            </a:pPr>
            <a:endParaRPr lang="en-GB"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GB" b="1" smtClean="0">
                <a:solidFill>
                  <a:srgbClr val="FFCC00"/>
                </a:solidFill>
              </a:rPr>
              <a:t>Can we refine the radiological definition of poor prognosis?</a:t>
            </a:r>
            <a:endParaRPr lang="en-US" b="1" smtClean="0">
              <a:solidFill>
                <a:srgbClr val="FFCC00"/>
              </a:solidFill>
            </a:endParaRPr>
          </a:p>
        </p:txBody>
      </p:sp>
      <p:sp>
        <p:nvSpPr>
          <p:cNvPr id="41987" name="Rectangle 3"/>
          <p:cNvSpPr>
            <a:spLocks noGrp="1"/>
          </p:cNvSpPr>
          <p:nvPr>
            <p:ph type="body" sz="half" idx="1"/>
          </p:nvPr>
        </p:nvSpPr>
        <p:spPr>
          <a:xfrm>
            <a:off x="827088" y="1916113"/>
            <a:ext cx="3937000" cy="4114800"/>
          </a:xfrm>
        </p:spPr>
        <p:txBody>
          <a:bodyPr/>
          <a:lstStyle/>
          <a:p>
            <a:pPr>
              <a:lnSpc>
                <a:spcPct val="90000"/>
              </a:lnSpc>
            </a:pPr>
            <a:r>
              <a:rPr lang="en-GB" sz="2400" smtClean="0"/>
              <a:t>Data collection</a:t>
            </a:r>
          </a:p>
          <a:p>
            <a:pPr lvl="1">
              <a:lnSpc>
                <a:spcPct val="90000"/>
              </a:lnSpc>
            </a:pPr>
            <a:r>
              <a:rPr lang="en-GB" smtClean="0"/>
              <a:t>Involvement of the peritoneal and mesenteric surfaces</a:t>
            </a:r>
          </a:p>
          <a:p>
            <a:pPr lvl="1">
              <a:lnSpc>
                <a:spcPct val="90000"/>
              </a:lnSpc>
            </a:pPr>
            <a:endParaRPr lang="en-GB" smtClean="0"/>
          </a:p>
          <a:p>
            <a:pPr lvl="1">
              <a:lnSpc>
                <a:spcPct val="90000"/>
              </a:lnSpc>
            </a:pPr>
            <a:r>
              <a:rPr lang="en-GB" smtClean="0"/>
              <a:t>Lymph node involvement</a:t>
            </a:r>
          </a:p>
          <a:p>
            <a:pPr lvl="1">
              <a:lnSpc>
                <a:spcPct val="90000"/>
              </a:lnSpc>
            </a:pPr>
            <a:endParaRPr lang="en-GB" smtClean="0"/>
          </a:p>
          <a:p>
            <a:pPr lvl="1">
              <a:lnSpc>
                <a:spcPct val="90000"/>
              </a:lnSpc>
            </a:pPr>
            <a:r>
              <a:rPr lang="en-GB" smtClean="0"/>
              <a:t>Extramural venous invasion</a:t>
            </a:r>
            <a:endParaRPr lang="en-US" smtClean="0"/>
          </a:p>
        </p:txBody>
      </p:sp>
      <p:pic>
        <p:nvPicPr>
          <p:cNvPr id="41988" name="Picture 4" descr="Eda Devaney 3"/>
          <p:cNvPicPr>
            <a:picLocks noGrp="1" noChangeAspect="1" noChangeArrowheads="1"/>
          </p:cNvPicPr>
          <p:nvPr>
            <p:ph type="body" sz="half" idx="2"/>
          </p:nvPr>
        </p:nvPicPr>
        <p:blipFill>
          <a:blip r:embed="rId2"/>
          <a:srcRect/>
          <a:stretch>
            <a:fillRect/>
          </a:stretch>
        </p:blipFill>
        <p:spPr>
          <a:xfrm>
            <a:off x="4427538" y="1916113"/>
            <a:ext cx="4716462" cy="4716462"/>
          </a:xfrm>
          <a:noFill/>
        </p:spPr>
      </p:pic>
      <p:sp>
        <p:nvSpPr>
          <p:cNvPr id="41989" name="Line 5"/>
          <p:cNvSpPr>
            <a:spLocks noChangeShapeType="1"/>
          </p:cNvSpPr>
          <p:nvPr/>
        </p:nvSpPr>
        <p:spPr bwMode="auto">
          <a:xfrm flipV="1">
            <a:off x="4211638" y="4076700"/>
            <a:ext cx="1728787" cy="1152525"/>
          </a:xfrm>
          <a:prstGeom prst="line">
            <a:avLst/>
          </a:prstGeom>
          <a:noFill/>
          <a:ln w="57150">
            <a:solidFill>
              <a:schemeClr val="tx1"/>
            </a:solidFill>
            <a:round/>
            <a:headEnd/>
            <a:tailEnd type="triangle" w="med" len="lg"/>
          </a:ln>
        </p:spPr>
        <p:txBody>
          <a:bodyPr/>
          <a:lstStyle/>
          <a:p>
            <a:endParaRPr lang="en-GB"/>
          </a:p>
        </p:txBody>
      </p:sp>
      <p:sp>
        <p:nvSpPr>
          <p:cNvPr id="41990" name="Text Box 6"/>
          <p:cNvSpPr txBox="1">
            <a:spLocks noChangeArrowheads="1"/>
          </p:cNvSpPr>
          <p:nvPr/>
        </p:nvSpPr>
        <p:spPr bwMode="auto">
          <a:xfrm>
            <a:off x="7524750" y="2054225"/>
            <a:ext cx="1619250" cy="366713"/>
          </a:xfrm>
          <a:prstGeom prst="rect">
            <a:avLst/>
          </a:prstGeom>
          <a:solidFill>
            <a:srgbClr val="000000"/>
          </a:solidFill>
          <a:ln w="9525">
            <a:noFill/>
            <a:miter lim="800000"/>
            <a:headEnd/>
            <a:tailEnd/>
          </a:ln>
        </p:spPr>
        <p:txBody>
          <a:bodyPr>
            <a:spAutoFit/>
          </a:bodyPr>
          <a:lstStyle/>
          <a:p>
            <a:pPr>
              <a:spcBef>
                <a:spcPct val="50000"/>
              </a:spcBef>
            </a:pPr>
            <a:endParaRPr lang="en-GB"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title"/>
          </p:nvPr>
        </p:nvSpPr>
        <p:spPr/>
        <p:txBody>
          <a:bodyPr/>
          <a:lstStyle/>
          <a:p>
            <a:r>
              <a:rPr lang="en-GB" dirty="0" smtClean="0"/>
              <a:t>Detection of EMVI using MDCT: high positive predictive value</a:t>
            </a:r>
          </a:p>
        </p:txBody>
      </p:sp>
      <p:pic>
        <p:nvPicPr>
          <p:cNvPr id="43011" name="Picture 5"/>
          <p:cNvPicPr>
            <a:picLocks noChangeAspect="1" noChangeArrowheads="1"/>
          </p:cNvPicPr>
          <p:nvPr/>
        </p:nvPicPr>
        <p:blipFill>
          <a:blip r:embed="rId2"/>
          <a:srcRect/>
          <a:stretch>
            <a:fillRect/>
          </a:stretch>
        </p:blipFill>
        <p:spPr bwMode="auto">
          <a:xfrm>
            <a:off x="0" y="2262188"/>
            <a:ext cx="9144000" cy="3014662"/>
          </a:xfrm>
          <a:prstGeom prst="rect">
            <a:avLst/>
          </a:prstGeom>
          <a:noFill/>
          <a:ln w="9525">
            <a:noFill/>
            <a:miter lim="800000"/>
            <a:headEnd/>
            <a:tailEnd/>
          </a:ln>
        </p:spPr>
      </p:pic>
      <p:sp>
        <p:nvSpPr>
          <p:cNvPr id="43012" name="Oval 6"/>
          <p:cNvSpPr>
            <a:spLocks noChangeArrowheads="1"/>
          </p:cNvSpPr>
          <p:nvPr/>
        </p:nvSpPr>
        <p:spPr bwMode="auto">
          <a:xfrm>
            <a:off x="3924300" y="4005263"/>
            <a:ext cx="503238" cy="1079500"/>
          </a:xfrm>
          <a:prstGeom prst="ellipse">
            <a:avLst/>
          </a:prstGeom>
          <a:noFill/>
          <a:ln w="9525">
            <a:solidFill>
              <a:schemeClr val="bg1"/>
            </a:solidFill>
            <a:round/>
            <a:headEnd/>
            <a:tailEnd/>
          </a:ln>
        </p:spPr>
        <p:txBody>
          <a:bodyPr wrap="none" anchor="ctr"/>
          <a:lstStyle/>
          <a:p>
            <a:endParaRPr lang="en-GB"/>
          </a:p>
        </p:txBody>
      </p:sp>
      <p:sp>
        <p:nvSpPr>
          <p:cNvPr id="43013" name="Oval 7"/>
          <p:cNvSpPr>
            <a:spLocks noChangeArrowheads="1"/>
          </p:cNvSpPr>
          <p:nvPr/>
        </p:nvSpPr>
        <p:spPr bwMode="auto">
          <a:xfrm>
            <a:off x="7740650" y="4005263"/>
            <a:ext cx="503238" cy="1079500"/>
          </a:xfrm>
          <a:prstGeom prst="ellipse">
            <a:avLst/>
          </a:prstGeom>
          <a:noFill/>
          <a:ln w="9525">
            <a:solidFill>
              <a:schemeClr val="bg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pPr algn="ctr"/>
            <a:r>
              <a:rPr lang="en-GB" smtClean="0"/>
              <a:t>Value of &gt;5mm Extramural Depth of Spread using CT</a:t>
            </a:r>
          </a:p>
        </p:txBody>
      </p:sp>
      <p:sp>
        <p:nvSpPr>
          <p:cNvPr id="44035" name="Content Placeholder 3"/>
          <p:cNvSpPr>
            <a:spLocks noGrp="1"/>
          </p:cNvSpPr>
          <p:nvPr>
            <p:ph idx="1"/>
          </p:nvPr>
        </p:nvSpPr>
        <p:spPr>
          <a:xfrm>
            <a:off x="4289425" y="1630363"/>
            <a:ext cx="4397375" cy="4525962"/>
          </a:xfrm>
        </p:spPr>
        <p:txBody>
          <a:bodyPr/>
          <a:lstStyle/>
          <a:p>
            <a:r>
              <a:rPr lang="en-GB" dirty="0" smtClean="0"/>
              <a:t> 77 % of patients (42 of 54)with a histologically poor prognosis were identified based on T category </a:t>
            </a:r>
          </a:p>
          <a:p>
            <a:r>
              <a:rPr lang="en-GB" dirty="0" smtClean="0"/>
              <a:t> also 74 % of node-positive patients (29 of 39) compared with 58% by using size</a:t>
            </a:r>
          </a:p>
        </p:txBody>
      </p:sp>
      <p:pic>
        <p:nvPicPr>
          <p:cNvPr id="44036" name="Picture 2"/>
          <p:cNvPicPr>
            <a:picLocks noChangeAspect="1" noChangeArrowheads="1"/>
          </p:cNvPicPr>
          <p:nvPr/>
        </p:nvPicPr>
        <p:blipFill>
          <a:blip r:embed="rId2"/>
          <a:srcRect/>
          <a:stretch>
            <a:fillRect/>
          </a:stretch>
        </p:blipFill>
        <p:spPr bwMode="auto">
          <a:xfrm>
            <a:off x="269875" y="1789113"/>
            <a:ext cx="37782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84213" y="404813"/>
            <a:ext cx="7772400" cy="1143000"/>
          </a:xfrm>
        </p:spPr>
        <p:txBody>
          <a:bodyPr/>
          <a:lstStyle/>
          <a:p>
            <a:r>
              <a:rPr lang="en-GB" smtClean="0"/>
              <a:t>FOxTROT trial design</a:t>
            </a:r>
          </a:p>
        </p:txBody>
      </p:sp>
      <p:grpSp>
        <p:nvGrpSpPr>
          <p:cNvPr id="2" name="Group 3"/>
          <p:cNvGrpSpPr>
            <a:grpSpLocks/>
          </p:cNvGrpSpPr>
          <p:nvPr/>
        </p:nvGrpSpPr>
        <p:grpSpPr bwMode="auto">
          <a:xfrm>
            <a:off x="457200" y="2819400"/>
            <a:ext cx="8280400" cy="2889250"/>
            <a:chOff x="295" y="1616"/>
            <a:chExt cx="5216" cy="1245"/>
          </a:xfrm>
        </p:grpSpPr>
        <p:sp>
          <p:nvSpPr>
            <p:cNvPr id="45068" name="AutoShape 4"/>
            <p:cNvSpPr>
              <a:spLocks noChangeAspect="1" noChangeArrowheads="1" noTextEdit="1"/>
            </p:cNvSpPr>
            <p:nvPr/>
          </p:nvSpPr>
          <p:spPr bwMode="auto">
            <a:xfrm>
              <a:off x="295" y="1616"/>
              <a:ext cx="5216" cy="1245"/>
            </a:xfrm>
            <a:prstGeom prst="rect">
              <a:avLst/>
            </a:prstGeom>
            <a:noFill/>
            <a:ln w="9525">
              <a:solidFill>
                <a:schemeClr val="tx1"/>
              </a:solidFill>
              <a:miter lim="800000"/>
              <a:headEnd/>
              <a:tailEnd/>
            </a:ln>
          </p:spPr>
          <p:txBody>
            <a:bodyPr/>
            <a:lstStyle/>
            <a:p>
              <a:endParaRPr lang="en-GB"/>
            </a:p>
          </p:txBody>
        </p:sp>
        <p:sp>
          <p:nvSpPr>
            <p:cNvPr id="45069" name="Oval 5"/>
            <p:cNvSpPr>
              <a:spLocks noChangeArrowheads="1"/>
            </p:cNvSpPr>
            <p:nvPr/>
          </p:nvSpPr>
          <p:spPr bwMode="auto">
            <a:xfrm>
              <a:off x="351" y="1916"/>
              <a:ext cx="327" cy="735"/>
            </a:xfrm>
            <a:prstGeom prst="ellipse">
              <a:avLst/>
            </a:prstGeom>
            <a:solidFill>
              <a:srgbClr val="FFFFFF"/>
            </a:solidFill>
            <a:ln w="9525">
              <a:solidFill>
                <a:schemeClr val="tx1"/>
              </a:solidFill>
              <a:round/>
              <a:headEnd/>
              <a:tailEnd/>
            </a:ln>
          </p:spPr>
          <p:txBody>
            <a:bodyPr/>
            <a:lstStyle/>
            <a:p>
              <a:pPr eaLnBrk="0" hangingPunct="0"/>
              <a:endParaRPr lang="en-US" sz="2000">
                <a:solidFill>
                  <a:srgbClr val="000000"/>
                </a:solidFill>
              </a:endParaRPr>
            </a:p>
          </p:txBody>
        </p:sp>
        <p:sp>
          <p:nvSpPr>
            <p:cNvPr id="45070" name="Text Box 6"/>
            <p:cNvSpPr txBox="1">
              <a:spLocks noChangeArrowheads="1"/>
            </p:cNvSpPr>
            <p:nvPr/>
          </p:nvSpPr>
          <p:spPr bwMode="auto">
            <a:xfrm>
              <a:off x="873" y="1706"/>
              <a:ext cx="762" cy="525"/>
            </a:xfrm>
            <a:prstGeom prst="rect">
              <a:avLst/>
            </a:prstGeom>
            <a:solidFill>
              <a:srgbClr val="FFFFFF"/>
            </a:solidFill>
            <a:ln w="9525">
              <a:solidFill>
                <a:schemeClr val="tx1"/>
              </a:solidFill>
              <a:miter lim="800000"/>
              <a:headEnd/>
              <a:tailEnd/>
            </a:ln>
          </p:spPr>
          <p:txBody>
            <a:bodyPr/>
            <a:lstStyle/>
            <a:p>
              <a:pPr algn="ctr" eaLnBrk="0" hangingPunct="0"/>
              <a:r>
                <a:rPr lang="en-GB" sz="1600">
                  <a:solidFill>
                    <a:schemeClr val="bg1"/>
                  </a:solidFill>
                </a:rPr>
                <a:t>3 Fu Ox</a:t>
              </a:r>
            </a:p>
            <a:p>
              <a:pPr algn="ctr" eaLnBrk="0" hangingPunct="0"/>
              <a:r>
                <a:rPr lang="en-US" sz="2000">
                  <a:solidFill>
                    <a:schemeClr val="accent1"/>
                  </a:solidFill>
                </a:rPr>
                <a:t>±</a:t>
              </a:r>
              <a:r>
                <a:rPr lang="en-GB" sz="1600"/>
                <a:t> </a:t>
              </a:r>
              <a:r>
                <a:rPr lang="en-GB" sz="1600">
                  <a:solidFill>
                    <a:schemeClr val="bg1"/>
                  </a:solidFill>
                </a:rPr>
                <a:t>Pan</a:t>
              </a:r>
            </a:p>
            <a:p>
              <a:pPr algn="ctr" eaLnBrk="0" hangingPunct="0"/>
              <a:r>
                <a:rPr lang="en-GB" sz="1600">
                  <a:solidFill>
                    <a:schemeClr val="bg1"/>
                  </a:solidFill>
                </a:rPr>
                <a:t>(6 weeks)</a:t>
              </a:r>
            </a:p>
          </p:txBody>
        </p:sp>
        <p:sp>
          <p:nvSpPr>
            <p:cNvPr id="45071" name="Oval 7"/>
            <p:cNvSpPr>
              <a:spLocks noChangeArrowheads="1"/>
            </p:cNvSpPr>
            <p:nvPr/>
          </p:nvSpPr>
          <p:spPr bwMode="auto">
            <a:xfrm>
              <a:off x="1926" y="1811"/>
              <a:ext cx="327" cy="420"/>
            </a:xfrm>
            <a:prstGeom prst="ellipse">
              <a:avLst/>
            </a:prstGeom>
            <a:solidFill>
              <a:srgbClr val="FFFFFF"/>
            </a:solidFill>
            <a:ln w="9525">
              <a:solidFill>
                <a:schemeClr val="tx1"/>
              </a:solidFill>
              <a:round/>
              <a:headEnd/>
              <a:tailEnd/>
            </a:ln>
          </p:spPr>
          <p:txBody>
            <a:bodyPr/>
            <a:lstStyle/>
            <a:p>
              <a:pPr eaLnBrk="0" hangingPunct="0">
                <a:lnSpc>
                  <a:spcPct val="80000"/>
                </a:lnSpc>
              </a:pPr>
              <a:endParaRPr lang="en-US" sz="1800">
                <a:solidFill>
                  <a:srgbClr val="000000"/>
                </a:solidFill>
              </a:endParaRPr>
            </a:p>
          </p:txBody>
        </p:sp>
        <p:sp>
          <p:nvSpPr>
            <p:cNvPr id="45072" name="Text Box 8"/>
            <p:cNvSpPr txBox="1">
              <a:spLocks noChangeArrowheads="1"/>
            </p:cNvSpPr>
            <p:nvPr/>
          </p:nvSpPr>
          <p:spPr bwMode="auto">
            <a:xfrm>
              <a:off x="2540" y="1811"/>
              <a:ext cx="2200" cy="420"/>
            </a:xfrm>
            <a:prstGeom prst="rect">
              <a:avLst/>
            </a:prstGeom>
            <a:solidFill>
              <a:srgbClr val="FFFFFF"/>
            </a:solidFill>
            <a:ln w="9525">
              <a:solidFill>
                <a:schemeClr val="tx1"/>
              </a:solidFill>
              <a:miter lim="800000"/>
              <a:headEnd/>
              <a:tailEnd/>
            </a:ln>
          </p:spPr>
          <p:txBody>
            <a:bodyPr/>
            <a:lstStyle/>
            <a:p>
              <a:pPr algn="ctr" eaLnBrk="0" hangingPunct="0"/>
              <a:r>
                <a:rPr lang="en-GB" sz="1800">
                  <a:solidFill>
                    <a:schemeClr val="bg1"/>
                  </a:solidFill>
                </a:rPr>
                <a:t>9 Fu Ox</a:t>
              </a:r>
            </a:p>
            <a:p>
              <a:pPr algn="ctr" eaLnBrk="0" hangingPunct="0"/>
              <a:r>
                <a:rPr lang="en-GB" sz="1800">
                  <a:solidFill>
                    <a:schemeClr val="bg1"/>
                  </a:solidFill>
                </a:rPr>
                <a:t>(18 weeks)</a:t>
              </a:r>
            </a:p>
          </p:txBody>
        </p:sp>
        <p:sp>
          <p:nvSpPr>
            <p:cNvPr id="45073" name="Text Box 9"/>
            <p:cNvSpPr txBox="1">
              <a:spLocks noChangeArrowheads="1"/>
            </p:cNvSpPr>
            <p:nvPr/>
          </p:nvSpPr>
          <p:spPr bwMode="auto">
            <a:xfrm>
              <a:off x="1482" y="2336"/>
              <a:ext cx="3076" cy="385"/>
            </a:xfrm>
            <a:prstGeom prst="rect">
              <a:avLst/>
            </a:prstGeom>
            <a:solidFill>
              <a:srgbClr val="FFFFFF"/>
            </a:solidFill>
            <a:ln w="9525">
              <a:solidFill>
                <a:schemeClr val="tx1"/>
              </a:solidFill>
              <a:miter lim="800000"/>
              <a:headEnd/>
              <a:tailEnd/>
            </a:ln>
          </p:spPr>
          <p:txBody>
            <a:bodyPr/>
            <a:lstStyle/>
            <a:p>
              <a:pPr algn="ctr" eaLnBrk="0" hangingPunct="0"/>
              <a:r>
                <a:rPr lang="en-GB" sz="1800">
                  <a:solidFill>
                    <a:schemeClr val="bg1"/>
                  </a:solidFill>
                </a:rPr>
                <a:t>12 Fu Ox (24 weeks) </a:t>
              </a:r>
            </a:p>
            <a:p>
              <a:pPr algn="ctr" eaLnBrk="0" hangingPunct="0"/>
              <a:r>
                <a:rPr lang="en-GB" sz="1800">
                  <a:solidFill>
                    <a:schemeClr val="bg1"/>
                  </a:solidFill>
                </a:rPr>
                <a:t> </a:t>
              </a:r>
              <a:r>
                <a:rPr lang="en-US" sz="2000">
                  <a:solidFill>
                    <a:schemeClr val="accent1"/>
                  </a:solidFill>
                  <a:cs typeface="Arial" charset="0"/>
                </a:rPr>
                <a:t>±</a:t>
              </a:r>
              <a:r>
                <a:rPr lang="en-GB" sz="1800">
                  <a:solidFill>
                    <a:schemeClr val="bg1"/>
                  </a:solidFill>
                </a:rPr>
                <a:t> Panitumumab (6 weeks)</a:t>
              </a:r>
            </a:p>
          </p:txBody>
        </p:sp>
        <p:sp>
          <p:nvSpPr>
            <p:cNvPr id="45074" name="Line 10"/>
            <p:cNvSpPr>
              <a:spLocks noChangeShapeType="1"/>
            </p:cNvSpPr>
            <p:nvPr/>
          </p:nvSpPr>
          <p:spPr bwMode="auto">
            <a:xfrm flipV="1">
              <a:off x="667" y="2021"/>
              <a:ext cx="218" cy="105"/>
            </a:xfrm>
            <a:prstGeom prst="line">
              <a:avLst/>
            </a:prstGeom>
            <a:noFill/>
            <a:ln w="9525">
              <a:solidFill>
                <a:schemeClr val="tx1"/>
              </a:solidFill>
              <a:round/>
              <a:headEnd/>
              <a:tailEnd type="triangle" w="med" len="med"/>
            </a:ln>
          </p:spPr>
          <p:txBody>
            <a:bodyPr/>
            <a:lstStyle/>
            <a:p>
              <a:endParaRPr lang="en-GB"/>
            </a:p>
          </p:txBody>
        </p:sp>
        <p:sp>
          <p:nvSpPr>
            <p:cNvPr id="45075" name="Line 11"/>
            <p:cNvSpPr>
              <a:spLocks noChangeShapeType="1"/>
            </p:cNvSpPr>
            <p:nvPr/>
          </p:nvSpPr>
          <p:spPr bwMode="auto">
            <a:xfrm>
              <a:off x="667" y="2441"/>
              <a:ext cx="218" cy="105"/>
            </a:xfrm>
            <a:prstGeom prst="line">
              <a:avLst/>
            </a:prstGeom>
            <a:noFill/>
            <a:ln w="9525">
              <a:solidFill>
                <a:schemeClr val="tx1"/>
              </a:solidFill>
              <a:round/>
              <a:headEnd/>
              <a:tailEnd type="triangle" w="med" len="med"/>
            </a:ln>
          </p:spPr>
          <p:txBody>
            <a:bodyPr/>
            <a:lstStyle/>
            <a:p>
              <a:endParaRPr lang="en-GB"/>
            </a:p>
          </p:txBody>
        </p:sp>
        <p:sp>
          <p:nvSpPr>
            <p:cNvPr id="45076" name="Line 12"/>
            <p:cNvSpPr>
              <a:spLocks noChangeShapeType="1"/>
            </p:cNvSpPr>
            <p:nvPr/>
          </p:nvSpPr>
          <p:spPr bwMode="auto">
            <a:xfrm>
              <a:off x="1611" y="2021"/>
              <a:ext cx="327" cy="1"/>
            </a:xfrm>
            <a:prstGeom prst="line">
              <a:avLst/>
            </a:prstGeom>
            <a:noFill/>
            <a:ln w="9525">
              <a:solidFill>
                <a:schemeClr val="tx1"/>
              </a:solidFill>
              <a:round/>
              <a:headEnd/>
              <a:tailEnd type="triangle" w="med" len="med"/>
            </a:ln>
          </p:spPr>
          <p:txBody>
            <a:bodyPr/>
            <a:lstStyle/>
            <a:p>
              <a:endParaRPr lang="en-GB"/>
            </a:p>
          </p:txBody>
        </p:sp>
        <p:sp>
          <p:nvSpPr>
            <p:cNvPr id="45077" name="Line 13"/>
            <p:cNvSpPr>
              <a:spLocks noChangeShapeType="1"/>
            </p:cNvSpPr>
            <p:nvPr/>
          </p:nvSpPr>
          <p:spPr bwMode="auto">
            <a:xfrm>
              <a:off x="2241" y="2021"/>
              <a:ext cx="327" cy="1"/>
            </a:xfrm>
            <a:prstGeom prst="line">
              <a:avLst/>
            </a:prstGeom>
            <a:noFill/>
            <a:ln w="9525">
              <a:solidFill>
                <a:schemeClr val="tx1"/>
              </a:solidFill>
              <a:round/>
              <a:headEnd/>
              <a:tailEnd type="triangle" w="med" len="med"/>
            </a:ln>
          </p:spPr>
          <p:txBody>
            <a:bodyPr/>
            <a:lstStyle/>
            <a:p>
              <a:endParaRPr lang="en-GB"/>
            </a:p>
          </p:txBody>
        </p:sp>
        <p:sp>
          <p:nvSpPr>
            <p:cNvPr id="45078" name="Oval 14"/>
            <p:cNvSpPr>
              <a:spLocks noChangeArrowheads="1"/>
            </p:cNvSpPr>
            <p:nvPr/>
          </p:nvSpPr>
          <p:spPr bwMode="auto">
            <a:xfrm>
              <a:off x="876" y="2336"/>
              <a:ext cx="327" cy="420"/>
            </a:xfrm>
            <a:prstGeom prst="ellipse">
              <a:avLst/>
            </a:prstGeom>
            <a:solidFill>
              <a:srgbClr val="FFFFFF"/>
            </a:solidFill>
            <a:ln w="9525">
              <a:solidFill>
                <a:schemeClr val="tx1"/>
              </a:solidFill>
              <a:round/>
              <a:headEnd/>
              <a:tailEnd/>
            </a:ln>
          </p:spPr>
          <p:txBody>
            <a:bodyPr/>
            <a:lstStyle/>
            <a:p>
              <a:pPr eaLnBrk="0" hangingPunct="0">
                <a:lnSpc>
                  <a:spcPct val="80000"/>
                </a:lnSpc>
              </a:pPr>
              <a:endParaRPr lang="en-US" sz="2000">
                <a:solidFill>
                  <a:srgbClr val="000000"/>
                </a:solidFill>
              </a:endParaRPr>
            </a:p>
          </p:txBody>
        </p:sp>
        <p:sp>
          <p:nvSpPr>
            <p:cNvPr id="45079" name="Line 15"/>
            <p:cNvSpPr>
              <a:spLocks noChangeShapeType="1"/>
            </p:cNvSpPr>
            <p:nvPr/>
          </p:nvSpPr>
          <p:spPr bwMode="auto">
            <a:xfrm>
              <a:off x="1191" y="2546"/>
              <a:ext cx="327" cy="1"/>
            </a:xfrm>
            <a:prstGeom prst="line">
              <a:avLst/>
            </a:prstGeom>
            <a:noFill/>
            <a:ln w="9525">
              <a:solidFill>
                <a:schemeClr val="tx1"/>
              </a:solidFill>
              <a:round/>
              <a:headEnd/>
              <a:tailEnd type="triangle" w="med" len="med"/>
            </a:ln>
          </p:spPr>
          <p:txBody>
            <a:bodyPr/>
            <a:lstStyle/>
            <a:p>
              <a:endParaRPr lang="en-GB"/>
            </a:p>
          </p:txBody>
        </p:sp>
      </p:grpSp>
      <p:sp>
        <p:nvSpPr>
          <p:cNvPr id="45060" name="Text Box 16"/>
          <p:cNvSpPr txBox="1">
            <a:spLocks noChangeArrowheads="1"/>
          </p:cNvSpPr>
          <p:nvPr/>
        </p:nvSpPr>
        <p:spPr bwMode="auto">
          <a:xfrm>
            <a:off x="2555875" y="1484313"/>
            <a:ext cx="3959225" cy="1249362"/>
          </a:xfrm>
          <a:prstGeom prst="rect">
            <a:avLst/>
          </a:prstGeom>
          <a:noFill/>
          <a:ln w="9525">
            <a:noFill/>
            <a:miter lim="800000"/>
            <a:headEnd/>
            <a:tailEnd/>
          </a:ln>
        </p:spPr>
        <p:txBody>
          <a:bodyPr>
            <a:spAutoFit/>
          </a:bodyPr>
          <a:lstStyle/>
          <a:p>
            <a:pPr algn="ctr" eaLnBrk="0" hangingPunct="0"/>
            <a:r>
              <a:rPr lang="en-GB" sz="2800" b="1">
                <a:solidFill>
                  <a:schemeClr val="tx2"/>
                </a:solidFill>
                <a:ea typeface="MS Mincho" pitchFamily="49" charset="-128"/>
              </a:rPr>
              <a:t>CT staging</a:t>
            </a:r>
            <a:endParaRPr lang="en-GB" sz="2800" b="1">
              <a:ea typeface="MS Mincho" pitchFamily="49" charset="-128"/>
            </a:endParaRPr>
          </a:p>
          <a:p>
            <a:pPr algn="ctr" eaLnBrk="0" hangingPunct="0"/>
            <a:r>
              <a:rPr lang="en-GB" sz="2400" b="1">
                <a:ea typeface="MS Mincho" pitchFamily="49" charset="-128"/>
              </a:rPr>
              <a:t>T3+ or N2+ colon cancer, </a:t>
            </a:r>
          </a:p>
          <a:p>
            <a:pPr algn="ctr" eaLnBrk="0" hangingPunct="0"/>
            <a:r>
              <a:rPr lang="en-GB" sz="2400" b="1">
                <a:ea typeface="MS Mincho" pitchFamily="49" charset="-128"/>
              </a:rPr>
              <a:t>potentially curative</a:t>
            </a:r>
            <a:endParaRPr lang="en-GB" sz="2800">
              <a:ea typeface="MS Mincho" pitchFamily="49" charset="-128"/>
            </a:endParaRPr>
          </a:p>
        </p:txBody>
      </p:sp>
      <p:sp>
        <p:nvSpPr>
          <p:cNvPr id="45061" name="Text Box 17"/>
          <p:cNvSpPr txBox="1">
            <a:spLocks noChangeArrowheads="1"/>
          </p:cNvSpPr>
          <p:nvPr/>
        </p:nvSpPr>
        <p:spPr bwMode="auto">
          <a:xfrm>
            <a:off x="7380288" y="4221163"/>
            <a:ext cx="1293812" cy="822325"/>
          </a:xfrm>
          <a:prstGeom prst="rect">
            <a:avLst/>
          </a:prstGeom>
          <a:noFill/>
          <a:ln w="9525">
            <a:noFill/>
            <a:miter lim="800000"/>
            <a:headEnd/>
            <a:tailEnd/>
          </a:ln>
        </p:spPr>
        <p:txBody>
          <a:bodyPr wrap="none">
            <a:spAutoFit/>
          </a:bodyPr>
          <a:lstStyle/>
          <a:p>
            <a:pPr eaLnBrk="0" hangingPunct="0"/>
            <a:r>
              <a:rPr lang="en-GB" sz="2400"/>
              <a:t>   </a:t>
            </a:r>
          </a:p>
          <a:p>
            <a:pPr eaLnBrk="0" hangingPunct="0"/>
            <a:r>
              <a:rPr lang="en-GB" sz="2400"/>
              <a:t>   n=350</a:t>
            </a:r>
          </a:p>
        </p:txBody>
      </p:sp>
      <p:sp>
        <p:nvSpPr>
          <p:cNvPr id="45062" name="Text Box 18"/>
          <p:cNvSpPr txBox="1">
            <a:spLocks noChangeArrowheads="1"/>
          </p:cNvSpPr>
          <p:nvPr/>
        </p:nvSpPr>
        <p:spPr bwMode="auto">
          <a:xfrm>
            <a:off x="7596188" y="3429000"/>
            <a:ext cx="1041400" cy="457200"/>
          </a:xfrm>
          <a:prstGeom prst="rect">
            <a:avLst/>
          </a:prstGeom>
          <a:noFill/>
          <a:ln w="9525">
            <a:noFill/>
            <a:miter lim="800000"/>
            <a:headEnd/>
            <a:tailEnd/>
          </a:ln>
        </p:spPr>
        <p:txBody>
          <a:bodyPr wrap="none">
            <a:spAutoFit/>
          </a:bodyPr>
          <a:lstStyle/>
          <a:p>
            <a:pPr eaLnBrk="0" hangingPunct="0"/>
            <a:r>
              <a:rPr lang="en-GB" sz="2400"/>
              <a:t>n=700</a:t>
            </a:r>
          </a:p>
        </p:txBody>
      </p:sp>
      <p:sp>
        <p:nvSpPr>
          <p:cNvPr id="45063" name="Rectangle 19"/>
          <p:cNvSpPr>
            <a:spLocks noChangeArrowheads="1"/>
          </p:cNvSpPr>
          <p:nvPr/>
        </p:nvSpPr>
        <p:spPr bwMode="auto">
          <a:xfrm>
            <a:off x="762000" y="5943600"/>
            <a:ext cx="7673975" cy="457200"/>
          </a:xfrm>
          <a:prstGeom prst="rect">
            <a:avLst/>
          </a:prstGeom>
          <a:noFill/>
          <a:ln w="9525">
            <a:noFill/>
            <a:miter lim="800000"/>
            <a:headEnd/>
            <a:tailEnd/>
          </a:ln>
        </p:spPr>
        <p:txBody>
          <a:bodyPr wrap="none">
            <a:spAutoFit/>
          </a:bodyPr>
          <a:lstStyle/>
          <a:p>
            <a:pPr eaLnBrk="0" hangingPunct="0"/>
            <a:r>
              <a:rPr lang="en-GB" sz="2400" b="1">
                <a:solidFill>
                  <a:schemeClr val="tx2"/>
                </a:solidFill>
              </a:rPr>
              <a:t>Primary outcome – freedom from disease at 2 years</a:t>
            </a:r>
            <a:endParaRPr lang="en-GB" sz="2400" b="1"/>
          </a:p>
        </p:txBody>
      </p:sp>
      <p:sp>
        <p:nvSpPr>
          <p:cNvPr id="45064" name="Rectangle 20"/>
          <p:cNvSpPr>
            <a:spLocks noChangeArrowheads="1"/>
          </p:cNvSpPr>
          <p:nvPr/>
        </p:nvSpPr>
        <p:spPr bwMode="auto">
          <a:xfrm>
            <a:off x="644525" y="3473450"/>
            <a:ext cx="374650" cy="1741488"/>
          </a:xfrm>
          <a:prstGeom prst="rect">
            <a:avLst/>
          </a:prstGeom>
          <a:noFill/>
          <a:ln w="12700">
            <a:noFill/>
            <a:miter lim="800000"/>
            <a:headEnd type="none" w="sm" len="sm"/>
            <a:tailEnd type="none" w="sm" len="sm"/>
          </a:ln>
        </p:spPr>
        <p:txBody>
          <a:bodyPr wrap="none">
            <a:spAutoFit/>
          </a:bodyPr>
          <a:lstStyle/>
          <a:p>
            <a:pPr eaLnBrk="0" hangingPunct="0"/>
            <a:r>
              <a:rPr lang="en-GB" sz="2000">
                <a:solidFill>
                  <a:srgbClr val="000000"/>
                </a:solidFill>
              </a:rPr>
              <a:t>R</a:t>
            </a:r>
          </a:p>
          <a:p>
            <a:pPr eaLnBrk="0" hangingPunct="0">
              <a:lnSpc>
                <a:spcPct val="70000"/>
              </a:lnSpc>
            </a:pPr>
            <a:r>
              <a:rPr lang="en-GB" sz="1800">
                <a:solidFill>
                  <a:srgbClr val="000000"/>
                </a:solidFill>
              </a:rPr>
              <a:t>a</a:t>
            </a:r>
          </a:p>
          <a:p>
            <a:pPr eaLnBrk="0" hangingPunct="0">
              <a:lnSpc>
                <a:spcPct val="70000"/>
              </a:lnSpc>
            </a:pPr>
            <a:r>
              <a:rPr lang="en-GB" sz="1800">
                <a:solidFill>
                  <a:srgbClr val="000000"/>
                </a:solidFill>
              </a:rPr>
              <a:t>n</a:t>
            </a:r>
          </a:p>
          <a:p>
            <a:pPr eaLnBrk="0" hangingPunct="0">
              <a:lnSpc>
                <a:spcPct val="70000"/>
              </a:lnSpc>
            </a:pPr>
            <a:r>
              <a:rPr lang="en-GB" sz="1800">
                <a:solidFill>
                  <a:srgbClr val="000000"/>
                </a:solidFill>
              </a:rPr>
              <a:t>d</a:t>
            </a:r>
          </a:p>
          <a:p>
            <a:pPr eaLnBrk="0" hangingPunct="0">
              <a:lnSpc>
                <a:spcPct val="70000"/>
              </a:lnSpc>
            </a:pPr>
            <a:r>
              <a:rPr lang="en-GB" sz="1800">
                <a:solidFill>
                  <a:srgbClr val="000000"/>
                </a:solidFill>
              </a:rPr>
              <a:t>o</a:t>
            </a:r>
          </a:p>
          <a:p>
            <a:pPr eaLnBrk="0" hangingPunct="0">
              <a:lnSpc>
                <a:spcPct val="70000"/>
              </a:lnSpc>
            </a:pPr>
            <a:r>
              <a:rPr lang="en-GB" sz="1800">
                <a:solidFill>
                  <a:srgbClr val="000000"/>
                </a:solidFill>
              </a:rPr>
              <a:t>m</a:t>
            </a:r>
          </a:p>
          <a:p>
            <a:pPr eaLnBrk="0" hangingPunct="0">
              <a:lnSpc>
                <a:spcPct val="70000"/>
              </a:lnSpc>
            </a:pPr>
            <a:r>
              <a:rPr lang="en-GB" sz="1800">
                <a:solidFill>
                  <a:srgbClr val="000000"/>
                </a:solidFill>
              </a:rPr>
              <a:t>is</a:t>
            </a:r>
          </a:p>
          <a:p>
            <a:pPr eaLnBrk="0" hangingPunct="0">
              <a:lnSpc>
                <a:spcPct val="70000"/>
              </a:lnSpc>
            </a:pPr>
            <a:r>
              <a:rPr lang="en-GB" sz="1800">
                <a:solidFill>
                  <a:srgbClr val="000000"/>
                </a:solidFill>
              </a:rPr>
              <a:t>e</a:t>
            </a:r>
            <a:endParaRPr lang="en-GB" sz="2000">
              <a:solidFill>
                <a:srgbClr val="000000"/>
              </a:solidFill>
            </a:endParaRPr>
          </a:p>
        </p:txBody>
      </p:sp>
      <p:sp>
        <p:nvSpPr>
          <p:cNvPr id="45065" name="Rectangle 21"/>
          <p:cNvSpPr>
            <a:spLocks noChangeArrowheads="1"/>
          </p:cNvSpPr>
          <p:nvPr/>
        </p:nvSpPr>
        <p:spPr bwMode="auto">
          <a:xfrm>
            <a:off x="1447800" y="4572000"/>
            <a:ext cx="354013" cy="820738"/>
          </a:xfrm>
          <a:prstGeom prst="rect">
            <a:avLst/>
          </a:prstGeom>
          <a:noFill/>
          <a:ln w="12700">
            <a:noFill/>
            <a:miter lim="800000"/>
            <a:headEnd type="none" w="sm" len="sm"/>
            <a:tailEnd type="none" w="sm" len="sm"/>
          </a:ln>
        </p:spPr>
        <p:txBody>
          <a:bodyPr>
            <a:spAutoFit/>
          </a:bodyPr>
          <a:lstStyle/>
          <a:p>
            <a:pPr eaLnBrk="0" hangingPunct="0">
              <a:lnSpc>
                <a:spcPct val="50000"/>
              </a:lnSpc>
            </a:pPr>
            <a:r>
              <a:rPr lang="en-GB" sz="2000">
                <a:solidFill>
                  <a:srgbClr val="000000"/>
                </a:solidFill>
              </a:rPr>
              <a:t>S</a:t>
            </a:r>
          </a:p>
          <a:p>
            <a:pPr eaLnBrk="0" hangingPunct="0">
              <a:lnSpc>
                <a:spcPct val="70000"/>
              </a:lnSpc>
            </a:pPr>
            <a:r>
              <a:rPr lang="en-GB" sz="1800">
                <a:solidFill>
                  <a:srgbClr val="000000"/>
                </a:solidFill>
              </a:rPr>
              <a:t>u</a:t>
            </a:r>
          </a:p>
          <a:p>
            <a:pPr eaLnBrk="0" hangingPunct="0">
              <a:lnSpc>
                <a:spcPct val="70000"/>
              </a:lnSpc>
            </a:pPr>
            <a:r>
              <a:rPr lang="en-GB" sz="1800">
                <a:solidFill>
                  <a:srgbClr val="000000"/>
                </a:solidFill>
              </a:rPr>
              <a:t>r</a:t>
            </a:r>
          </a:p>
          <a:p>
            <a:pPr eaLnBrk="0" hangingPunct="0">
              <a:lnSpc>
                <a:spcPct val="70000"/>
              </a:lnSpc>
            </a:pPr>
            <a:r>
              <a:rPr lang="en-GB" sz="1800">
                <a:solidFill>
                  <a:srgbClr val="000000"/>
                </a:solidFill>
              </a:rPr>
              <a:t>g</a:t>
            </a:r>
            <a:endParaRPr lang="en-GB" sz="2000">
              <a:solidFill>
                <a:srgbClr val="000000"/>
              </a:solidFill>
            </a:endParaRPr>
          </a:p>
        </p:txBody>
      </p:sp>
      <p:sp>
        <p:nvSpPr>
          <p:cNvPr id="45066" name="Rectangle 22"/>
          <p:cNvSpPr>
            <a:spLocks noChangeArrowheads="1"/>
          </p:cNvSpPr>
          <p:nvPr/>
        </p:nvSpPr>
        <p:spPr bwMode="auto">
          <a:xfrm>
            <a:off x="3124200" y="3276600"/>
            <a:ext cx="354013" cy="939800"/>
          </a:xfrm>
          <a:prstGeom prst="rect">
            <a:avLst/>
          </a:prstGeom>
          <a:noFill/>
          <a:ln w="12700">
            <a:noFill/>
            <a:miter lim="800000"/>
            <a:headEnd type="none" w="sm" len="sm"/>
            <a:tailEnd type="none" w="sm" len="sm"/>
          </a:ln>
        </p:spPr>
        <p:txBody>
          <a:bodyPr wrap="none">
            <a:spAutoFit/>
          </a:bodyPr>
          <a:lstStyle/>
          <a:p>
            <a:pPr eaLnBrk="0" hangingPunct="0">
              <a:lnSpc>
                <a:spcPct val="80000"/>
              </a:lnSpc>
            </a:pPr>
            <a:r>
              <a:rPr lang="en-GB" sz="2000">
                <a:solidFill>
                  <a:srgbClr val="000000"/>
                </a:solidFill>
              </a:rPr>
              <a:t>S</a:t>
            </a:r>
          </a:p>
          <a:p>
            <a:pPr eaLnBrk="0" hangingPunct="0">
              <a:lnSpc>
                <a:spcPct val="80000"/>
              </a:lnSpc>
            </a:pPr>
            <a:r>
              <a:rPr lang="en-GB" sz="1800">
                <a:solidFill>
                  <a:srgbClr val="000000"/>
                </a:solidFill>
              </a:rPr>
              <a:t>u</a:t>
            </a:r>
          </a:p>
          <a:p>
            <a:pPr eaLnBrk="0" hangingPunct="0">
              <a:lnSpc>
                <a:spcPct val="70000"/>
              </a:lnSpc>
            </a:pPr>
            <a:r>
              <a:rPr lang="en-GB" sz="1800">
                <a:solidFill>
                  <a:srgbClr val="000000"/>
                </a:solidFill>
              </a:rPr>
              <a:t>r</a:t>
            </a:r>
          </a:p>
          <a:p>
            <a:pPr eaLnBrk="0" hangingPunct="0">
              <a:lnSpc>
                <a:spcPct val="70000"/>
              </a:lnSpc>
            </a:pPr>
            <a:r>
              <a:rPr lang="en-GB" sz="1800">
                <a:solidFill>
                  <a:srgbClr val="000000"/>
                </a:solidFill>
              </a:rPr>
              <a:t>g</a:t>
            </a:r>
          </a:p>
        </p:txBody>
      </p:sp>
      <p:pic>
        <p:nvPicPr>
          <p:cNvPr id="45067" name="Picture 23" descr="NCRNLogodoormat"/>
          <p:cNvPicPr>
            <a:picLocks noChangeAspect="1" noChangeArrowheads="1"/>
          </p:cNvPicPr>
          <p:nvPr/>
        </p:nvPicPr>
        <p:blipFill>
          <a:blip r:embed="rId3"/>
          <a:srcRect/>
          <a:stretch>
            <a:fillRect/>
          </a:stretch>
        </p:blipFill>
        <p:spPr bwMode="auto">
          <a:xfrm>
            <a:off x="8316913" y="0"/>
            <a:ext cx="827087" cy="17002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lIns="92075" tIns="46038" rIns="92075" bIns="46038" anchor="ctr"/>
          <a:lstStyle/>
          <a:p>
            <a:r>
              <a:rPr lang="en-GB" smtClean="0"/>
              <a:t>End points of Foxtrot trial</a:t>
            </a:r>
          </a:p>
        </p:txBody>
      </p:sp>
      <p:sp>
        <p:nvSpPr>
          <p:cNvPr id="46083" name="Rectangle 3"/>
          <p:cNvSpPr>
            <a:spLocks noGrp="1" noChangeArrowheads="1"/>
          </p:cNvSpPr>
          <p:nvPr>
            <p:ph type="body" idx="4294967295"/>
          </p:nvPr>
        </p:nvSpPr>
        <p:spPr>
          <a:xfrm>
            <a:off x="901700" y="1630363"/>
            <a:ext cx="7415213" cy="4525962"/>
          </a:xfrm>
        </p:spPr>
        <p:txBody>
          <a:bodyPr lIns="92075" tIns="46038" rIns="92075" bIns="46038"/>
          <a:lstStyle/>
          <a:p>
            <a:pPr>
              <a:lnSpc>
                <a:spcPct val="90000"/>
              </a:lnSpc>
              <a:buFont typeface="Georgia" pitchFamily="18" charset="0"/>
              <a:buNone/>
            </a:pPr>
            <a:r>
              <a:rPr lang="en-GB" smtClean="0"/>
              <a:t>1050 patients over 3 years (150 pilot + 900)</a:t>
            </a:r>
          </a:p>
          <a:p>
            <a:pPr>
              <a:lnSpc>
                <a:spcPct val="90000"/>
              </a:lnSpc>
              <a:buFont typeface="Georgia" pitchFamily="18" charset="0"/>
              <a:buNone/>
            </a:pPr>
            <a:endParaRPr lang="en-GB" smtClean="0"/>
          </a:p>
          <a:p>
            <a:pPr lvl="1">
              <a:lnSpc>
                <a:spcPct val="90000"/>
              </a:lnSpc>
            </a:pPr>
            <a:r>
              <a:rPr lang="en-GB" smtClean="0">
                <a:solidFill>
                  <a:schemeClr val="tx2"/>
                </a:solidFill>
              </a:rPr>
              <a:t>for recurrence free survival;</a:t>
            </a:r>
            <a:r>
              <a:rPr lang="en-GB" smtClean="0"/>
              <a:t> 80% power at p&lt;0.05 to detect 25% proportional reduction in treatment failure, e.g. Recurrence reduced from 32% to 24%.</a:t>
            </a:r>
          </a:p>
          <a:p>
            <a:pPr lvl="1">
              <a:lnSpc>
                <a:spcPct val="90000"/>
              </a:lnSpc>
            </a:pPr>
            <a:endParaRPr lang="en-GB" smtClean="0"/>
          </a:p>
          <a:p>
            <a:pPr lvl="1">
              <a:lnSpc>
                <a:spcPct val="90000"/>
              </a:lnSpc>
            </a:pPr>
            <a:r>
              <a:rPr lang="en-GB" smtClean="0">
                <a:solidFill>
                  <a:schemeClr val="tx2"/>
                </a:solidFill>
              </a:rPr>
              <a:t>for tumour shrinkage</a:t>
            </a:r>
            <a:r>
              <a:rPr lang="en-GB" smtClean="0"/>
              <a:t>; 90% power at p&lt;0.01 to detect a small/moderate (0.3sd) difference in pathological tumour shrinkage with addition of panitumumab, i.e. Depth of invasion.</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GB" sz="3000" smtClean="0"/>
              <a:t>Imaging– what’s new in this trial?</a:t>
            </a:r>
            <a:endParaRPr lang="en-US" sz="3000" smtClean="0"/>
          </a:p>
        </p:txBody>
      </p:sp>
      <p:sp>
        <p:nvSpPr>
          <p:cNvPr id="47107" name="Rectangle 3"/>
          <p:cNvSpPr>
            <a:spLocks noGrp="1"/>
          </p:cNvSpPr>
          <p:nvPr>
            <p:ph type="body" idx="1"/>
          </p:nvPr>
        </p:nvSpPr>
        <p:spPr>
          <a:xfrm>
            <a:off x="755650" y="1484313"/>
            <a:ext cx="7772400" cy="4114800"/>
          </a:xfrm>
        </p:spPr>
        <p:txBody>
          <a:bodyPr/>
          <a:lstStyle/>
          <a:p>
            <a:pPr>
              <a:lnSpc>
                <a:spcPct val="90000"/>
              </a:lnSpc>
              <a:buFont typeface="Georgia" pitchFamily="18" charset="0"/>
              <a:buNone/>
            </a:pPr>
            <a:endParaRPr lang="en-GB" smtClean="0"/>
          </a:p>
          <a:p>
            <a:pPr lvl="1">
              <a:lnSpc>
                <a:spcPct val="90000"/>
              </a:lnSpc>
            </a:pPr>
            <a:r>
              <a:rPr lang="en-GB" smtClean="0"/>
              <a:t>New staging system</a:t>
            </a:r>
          </a:p>
          <a:p>
            <a:pPr lvl="1">
              <a:lnSpc>
                <a:spcPct val="90000"/>
              </a:lnSpc>
            </a:pPr>
            <a:r>
              <a:rPr lang="en-GB" smtClean="0"/>
              <a:t>Knowledge and visualisation of peritoneal anatomy</a:t>
            </a:r>
          </a:p>
          <a:p>
            <a:pPr lvl="1">
              <a:lnSpc>
                <a:spcPct val="90000"/>
              </a:lnSpc>
            </a:pPr>
            <a:r>
              <a:rPr lang="en-GB" smtClean="0"/>
              <a:t>Identification of poor prognostic features in vivo</a:t>
            </a:r>
          </a:p>
          <a:p>
            <a:pPr lvl="1">
              <a:lnSpc>
                <a:spcPct val="90000"/>
              </a:lnSpc>
            </a:pPr>
            <a:r>
              <a:rPr lang="en-GB" smtClean="0"/>
              <a:t>Quality assurance: workshops, detailed imaging data collection</a:t>
            </a:r>
          </a:p>
          <a:p>
            <a:pPr>
              <a:lnSpc>
                <a:spcPct val="90000"/>
              </a:lnSpc>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p:txBody>
          <a:bodyPr lIns="91440" tIns="45720" rIns="91440" bIns="45720"/>
          <a:lstStyle/>
          <a:p>
            <a:r>
              <a:rPr lang="en-GB" smtClean="0"/>
              <a:t>This trial is thus reliant on the ability of the radiologists to identify a cohort of high risk patients suitable for randomisation to receive neoadjuvant therapy. </a:t>
            </a:r>
          </a:p>
          <a:p>
            <a:pPr>
              <a:buFont typeface="Georgia" pitchFamily="18" charset="0"/>
              <a:buNone/>
            </a:pPr>
            <a:endParaRPr lang="en-GB" smtClean="0"/>
          </a:p>
          <a:p>
            <a:pPr>
              <a:buFont typeface="Georgia" pitchFamily="18" charset="0"/>
              <a:buNone/>
            </a:pPr>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idx="4294967295"/>
          </p:nvPr>
        </p:nvSpPr>
        <p:spPr/>
        <p:txBody>
          <a:bodyPr lIns="91440" tIns="45720" rIns="91440" bIns="45720" anchor="ctr"/>
          <a:lstStyle/>
          <a:p>
            <a:pPr eaLnBrk="1" hangingPunct="1"/>
            <a:r>
              <a:rPr lang="en-GB" smtClean="0"/>
              <a:t>Summary colon cancer staging</a:t>
            </a:r>
          </a:p>
        </p:txBody>
      </p:sp>
      <p:sp>
        <p:nvSpPr>
          <p:cNvPr id="51203" name="Content Placeholder 3"/>
          <p:cNvSpPr>
            <a:spLocks noGrp="1"/>
          </p:cNvSpPr>
          <p:nvPr>
            <p:ph idx="4294967295"/>
          </p:nvPr>
        </p:nvSpPr>
        <p:spPr>
          <a:xfrm>
            <a:off x="179388" y="1600200"/>
            <a:ext cx="8713787" cy="4276725"/>
          </a:xfrm>
        </p:spPr>
        <p:txBody>
          <a:bodyPr lIns="91440" tIns="45720" rIns="91440" bIns="45720"/>
          <a:lstStyle/>
          <a:p>
            <a:pPr eaLnBrk="1" hangingPunct="1">
              <a:lnSpc>
                <a:spcPct val="90000"/>
              </a:lnSpc>
            </a:pPr>
            <a:r>
              <a:rPr lang="en-GB" sz="2600" dirty="0" smtClean="0"/>
              <a:t>Tumour morphology: annular, semi-annular, </a:t>
            </a:r>
            <a:r>
              <a:rPr lang="en-GB" sz="2600" dirty="0" err="1" smtClean="0"/>
              <a:t>mucinous</a:t>
            </a:r>
            <a:r>
              <a:rPr lang="en-GB" sz="2600" dirty="0" smtClean="0"/>
              <a:t>, ulcerating</a:t>
            </a:r>
          </a:p>
          <a:p>
            <a:pPr eaLnBrk="1" hangingPunct="1">
              <a:lnSpc>
                <a:spcPct val="90000"/>
              </a:lnSpc>
            </a:pPr>
            <a:r>
              <a:rPr lang="en-GB" sz="2600" dirty="0" smtClean="0"/>
              <a:t>Site : </a:t>
            </a:r>
            <a:r>
              <a:rPr lang="en-GB" sz="2600" dirty="0" err="1" smtClean="0"/>
              <a:t>caecum</a:t>
            </a:r>
            <a:r>
              <a:rPr lang="en-GB" sz="2600" dirty="0" smtClean="0"/>
              <a:t>, ascending, hep flexure, transverse, </a:t>
            </a:r>
            <a:r>
              <a:rPr lang="en-GB" sz="2600" dirty="0" err="1" smtClean="0"/>
              <a:t>splenic</a:t>
            </a:r>
            <a:r>
              <a:rPr lang="en-GB" sz="2600" dirty="0" smtClean="0"/>
              <a:t> flexure, descending, sigmoid</a:t>
            </a:r>
          </a:p>
          <a:p>
            <a:pPr eaLnBrk="1" hangingPunct="1">
              <a:lnSpc>
                <a:spcPct val="90000"/>
              </a:lnSpc>
            </a:pPr>
            <a:r>
              <a:rPr lang="en-GB" sz="2600" dirty="0" smtClean="0"/>
              <a:t>Border of infiltration: mesenteric </a:t>
            </a:r>
            <a:r>
              <a:rPr lang="en-GB" sz="2600" dirty="0" err="1" smtClean="0"/>
              <a:t>vs</a:t>
            </a:r>
            <a:r>
              <a:rPr lang="en-GB" sz="2600" dirty="0" smtClean="0"/>
              <a:t> peritonealised</a:t>
            </a:r>
          </a:p>
          <a:p>
            <a:pPr eaLnBrk="1" hangingPunct="1">
              <a:lnSpc>
                <a:spcPct val="90000"/>
              </a:lnSpc>
            </a:pPr>
            <a:r>
              <a:rPr lang="en-GB" sz="2600" dirty="0" smtClean="0"/>
              <a:t>Diameter and thickness</a:t>
            </a:r>
          </a:p>
          <a:p>
            <a:pPr eaLnBrk="1" hangingPunct="1">
              <a:lnSpc>
                <a:spcPct val="90000"/>
              </a:lnSpc>
            </a:pPr>
            <a:r>
              <a:rPr lang="en-GB" sz="2600" dirty="0" smtClean="0"/>
              <a:t>T </a:t>
            </a:r>
            <a:r>
              <a:rPr lang="en-GB" sz="2600" dirty="0" err="1" smtClean="0"/>
              <a:t>substage</a:t>
            </a:r>
            <a:r>
              <a:rPr lang="en-GB" sz="2600" dirty="0" smtClean="0"/>
              <a:t> (good or poor): T3&lt;5mm or &gt;5mm</a:t>
            </a:r>
          </a:p>
          <a:p>
            <a:pPr eaLnBrk="1" hangingPunct="1">
              <a:lnSpc>
                <a:spcPct val="90000"/>
              </a:lnSpc>
            </a:pPr>
            <a:r>
              <a:rPr lang="en-GB" sz="2600" dirty="0" smtClean="0"/>
              <a:t>Nodal and venous spread: </a:t>
            </a:r>
            <a:r>
              <a:rPr lang="en-GB" sz="2600" dirty="0" err="1" smtClean="0"/>
              <a:t>ileocolic</a:t>
            </a:r>
            <a:r>
              <a:rPr lang="en-GB" sz="2600" dirty="0" smtClean="0"/>
              <a:t>, middle colic, left colic, </a:t>
            </a:r>
            <a:r>
              <a:rPr lang="en-GB" sz="2600" dirty="0" err="1" smtClean="0"/>
              <a:t>sigmoidal</a:t>
            </a:r>
            <a:r>
              <a:rPr lang="en-GB" sz="2600" dirty="0" smtClean="0"/>
              <a:t> veins</a:t>
            </a:r>
          </a:p>
          <a:p>
            <a:pPr eaLnBrk="1" hangingPunct="1">
              <a:lnSpc>
                <a:spcPct val="90000"/>
              </a:lnSpc>
            </a:pPr>
            <a:r>
              <a:rPr lang="en-GB" sz="2600" dirty="0" smtClean="0"/>
              <a:t>Adjacent organ infiltration/perforation/obstruction</a:t>
            </a:r>
          </a:p>
          <a:p>
            <a:pPr eaLnBrk="1" hangingPunct="1">
              <a:lnSpc>
                <a:spcPct val="90000"/>
              </a:lnSpc>
            </a:pPr>
            <a:r>
              <a:rPr lang="en-GB" sz="2600" dirty="0" smtClean="0"/>
              <a:t>Synchronous metastatic disease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Was CT successful in identifying high risk? Control arm pathology</a:t>
            </a:r>
            <a:endParaRPr lang="en-GB" dirty="0"/>
          </a:p>
        </p:txBody>
      </p:sp>
      <p:sp>
        <p:nvSpPr>
          <p:cNvPr id="4" name="Content Placeholder 3"/>
          <p:cNvSpPr>
            <a:spLocks noGrp="1"/>
          </p:cNvSpPr>
          <p:nvPr>
            <p:ph idx="1"/>
          </p:nvPr>
        </p:nvSpPr>
        <p:spPr>
          <a:xfrm>
            <a:off x="987425" y="1643810"/>
            <a:ext cx="7699375" cy="4525962"/>
          </a:xfrm>
        </p:spPr>
        <p:txBody>
          <a:bodyPr/>
          <a:lstStyle/>
          <a:p>
            <a:r>
              <a:rPr lang="en-GB" dirty="0" smtClean="0"/>
              <a:t>49/50 – pT3/4 (98%)</a:t>
            </a:r>
          </a:p>
          <a:p>
            <a:r>
              <a:rPr lang="en-GB" dirty="0" smtClean="0"/>
              <a:t>2643/50 – AJCC </a:t>
            </a:r>
            <a:r>
              <a:rPr lang="en-GB" dirty="0" err="1" smtClean="0"/>
              <a:t>pTNM</a:t>
            </a:r>
            <a:r>
              <a:rPr lang="en-GB" dirty="0" smtClean="0"/>
              <a:t> stage II/III high risk (86%)</a:t>
            </a:r>
          </a:p>
          <a:p>
            <a:r>
              <a:rPr lang="en-GB" dirty="0" smtClean="0"/>
              <a:t>/50 –</a:t>
            </a:r>
            <a:r>
              <a:rPr lang="en-GB" dirty="0" err="1" smtClean="0"/>
              <a:t>pNode</a:t>
            </a:r>
            <a:r>
              <a:rPr lang="en-GB" dirty="0" smtClean="0"/>
              <a:t> positive (52%)</a:t>
            </a:r>
          </a:p>
          <a:p>
            <a:r>
              <a:rPr lang="en-GB" dirty="0" smtClean="0"/>
              <a:t>10/50 – 20% </a:t>
            </a:r>
            <a:r>
              <a:rPr lang="en-GB" dirty="0" err="1" smtClean="0"/>
              <a:t>pCRM</a:t>
            </a:r>
            <a:r>
              <a:rPr lang="en-GB" dirty="0" smtClean="0"/>
              <a:t> positive</a:t>
            </a:r>
          </a:p>
          <a:p>
            <a:r>
              <a:rPr lang="en-GB" dirty="0" smtClean="0"/>
              <a:t>24/48 – (50%) </a:t>
            </a:r>
            <a:r>
              <a:rPr lang="en-GB" dirty="0" err="1" smtClean="0"/>
              <a:t>pEMVI</a:t>
            </a:r>
            <a:r>
              <a:rPr lang="en-GB" dirty="0" smtClean="0"/>
              <a:t> positive</a:t>
            </a:r>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p:cNvSpPr>
          <p:nvPr>
            <p:ph type="ctrTitle"/>
          </p:nvPr>
        </p:nvSpPr>
        <p:spPr>
          <a:xfrm>
            <a:off x="339725" y="1412875"/>
            <a:ext cx="8316595" cy="1944688"/>
          </a:xfrm>
          <a:ln/>
        </p:spPr>
        <p:txBody>
          <a:bodyPr>
            <a:noAutofit/>
          </a:bodyPr>
          <a:lstStyle/>
          <a:p>
            <a:pPr eaLnBrk="1" hangingPunct="1"/>
            <a:r>
              <a:rPr lang="en-GB" sz="4000" dirty="0" smtClean="0"/>
              <a:t>How often are prognostic factors reported preoperatively in colon cancer?</a:t>
            </a:r>
            <a:br>
              <a:rPr lang="en-GB" sz="4000" dirty="0" smtClean="0"/>
            </a:br>
            <a:r>
              <a:rPr lang="en-GB" sz="4000" dirty="0" smtClean="0"/>
              <a:t>- EMVI</a:t>
            </a:r>
            <a:br>
              <a:rPr lang="en-GB" sz="4000" dirty="0" smtClean="0"/>
            </a:br>
            <a:r>
              <a:rPr lang="en-GB" sz="4000" dirty="0" smtClean="0"/>
              <a:t>- depth of extramural spread in mm </a:t>
            </a:r>
            <a:br>
              <a:rPr lang="en-GB" sz="4000" dirty="0" smtClean="0"/>
            </a:br>
            <a:r>
              <a:rPr lang="en-GB" sz="4000" dirty="0" smtClean="0"/>
              <a:t>- non-peritonealised resection </a:t>
            </a:r>
            <a:r>
              <a:rPr lang="en-GB" sz="4000" dirty="0"/>
              <a:t> </a:t>
            </a:r>
            <a:r>
              <a:rPr lang="en-GB" sz="4000" dirty="0" smtClean="0"/>
              <a:t>  margin</a:t>
            </a:r>
            <a:br>
              <a:rPr lang="en-GB" sz="4000" dirty="0" smtClean="0"/>
            </a:br>
            <a:r>
              <a:rPr lang="en-GB" sz="4000" dirty="0" smtClean="0"/>
              <a:t>- </a:t>
            </a:r>
            <a:r>
              <a:rPr lang="en-GB" sz="4000" dirty="0" err="1" smtClean="0"/>
              <a:t>transperitoneal</a:t>
            </a:r>
            <a:r>
              <a:rPr lang="en-GB" sz="4000" dirty="0" smtClean="0"/>
              <a:t> breach?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2124075" y="2133600"/>
            <a:ext cx="5064125" cy="4033838"/>
          </a:xfrm>
          <a:prstGeom prst="rect">
            <a:avLst/>
          </a:prstGeom>
          <a:noFill/>
          <a:ln w="9525">
            <a:noFill/>
            <a:miter lim="800000"/>
            <a:headEnd/>
            <a:tailEnd/>
          </a:ln>
          <a:effectLst/>
        </p:spPr>
      </p:pic>
      <p:sp>
        <p:nvSpPr>
          <p:cNvPr id="15363" name="Rectangle 3"/>
          <p:cNvSpPr>
            <a:spLocks noRot="1"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400" dirty="0">
                <a:solidFill>
                  <a:schemeClr val="bg1"/>
                </a:solidFill>
                <a:effectLst>
                  <a:outerShdw blurRad="38100" dist="38100" dir="2700000" algn="tl">
                    <a:srgbClr val="000000"/>
                  </a:outerShdw>
                </a:effectLst>
              </a:rPr>
              <a:t>Sigmoid Cancer is a problem</a:t>
            </a:r>
            <a:endParaRPr lang="en-US" sz="4400" dirty="0">
              <a:solidFill>
                <a:schemeClr val="bg1"/>
              </a:solidFill>
              <a:effectLst>
                <a:outerShdw blurRad="38100" dist="38100" dir="2700000" algn="tl">
                  <a:srgbClr val="000000"/>
                </a:outerShdw>
              </a:effectLst>
            </a:endParaRPr>
          </a:p>
        </p:txBody>
      </p:sp>
      <p:sp>
        <p:nvSpPr>
          <p:cNvPr id="15364" name="Text Box 4"/>
          <p:cNvSpPr txBox="1">
            <a:spLocks noChangeArrowheads="1"/>
          </p:cNvSpPr>
          <p:nvPr/>
        </p:nvSpPr>
        <p:spPr bwMode="auto">
          <a:xfrm>
            <a:off x="5795963" y="6381750"/>
            <a:ext cx="3024187" cy="274638"/>
          </a:xfrm>
          <a:prstGeom prst="rect">
            <a:avLst/>
          </a:prstGeom>
          <a:noFill/>
          <a:ln w="9525">
            <a:noFill/>
            <a:miter lim="800000"/>
            <a:headEnd/>
            <a:tailEnd/>
          </a:ln>
          <a:effectLst/>
        </p:spPr>
        <p:txBody>
          <a:bodyPr>
            <a:spAutoFit/>
          </a:bodyPr>
          <a:lstStyle/>
          <a:p>
            <a:pPr algn="r">
              <a:spcBef>
                <a:spcPct val="50000"/>
              </a:spcBef>
            </a:pPr>
            <a:r>
              <a:rPr lang="nl-NL" sz="1200">
                <a:latin typeface="Arial" charset="0"/>
              </a:rPr>
              <a:t>Dis Colon Rectum. 2010 Jan;53(1):57-64.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Recurrence sigmoid cancer</a:t>
            </a:r>
          </a:p>
        </p:txBody>
      </p:sp>
      <p:graphicFrame>
        <p:nvGraphicFramePr>
          <p:cNvPr id="26074" name="Group 474"/>
          <p:cNvGraphicFramePr>
            <a:graphicFrameLocks noGrp="1"/>
          </p:cNvGraphicFramePr>
          <p:nvPr/>
        </p:nvGraphicFramePr>
        <p:xfrm>
          <a:off x="1042988" y="2205038"/>
          <a:ext cx="7127875" cy="2990850"/>
        </p:xfrm>
        <a:graphic>
          <a:graphicData uri="http://schemas.openxmlformats.org/drawingml/2006/table">
            <a:tbl>
              <a:tblPr/>
              <a:tblGrid>
                <a:gridCol w="800100"/>
                <a:gridCol w="1503362"/>
                <a:gridCol w="647700"/>
                <a:gridCol w="1008063"/>
                <a:gridCol w="1584325"/>
                <a:gridCol w="1584325"/>
              </a:tblGrid>
              <a:tr h="793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1400" b="0" i="0" u="none" strike="noStrike" cap="none" normalizeH="0" baseline="0" dirty="0" smtClean="0">
                        <a:ln>
                          <a:noFill/>
                        </a:ln>
                        <a:solidFill>
                          <a:schemeClr val="bg1"/>
                        </a:solidFill>
                        <a:effectLst>
                          <a:outerShdw blurRad="38100" dist="38100" dir="2700000" algn="tl">
                            <a:srgbClr val="000000"/>
                          </a:outerShdw>
                        </a:effectLst>
                        <a:latin typeface="Tahoma"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14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N=</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Follow-up</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Local recurrence colon</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Local recurrence sigmoid</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Cass</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1976</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Retrospective 1968-1974</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280</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Min 1 yr</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22,5%</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25%</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Willett 1984</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Retrospective</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533</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19%</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21%</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Sjövall 2007</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Prospective 1996-2000</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1,856</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Min 3 yrs</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cs typeface="Times New Roman" pitchFamily="18" charset="0"/>
                        </a:rPr>
                        <a:t>11,5%</a:t>
                      </a:r>
                      <a:endParaRPr kumimoji="0" lang="nl-NL" sz="1400" b="0" i="0" u="none" strike="noStrike" cap="none" normalizeH="0" baseline="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nl-NL" sz="1400" b="0" i="0" u="none" strike="noStrike" cap="none" normalizeH="0" baseline="0" dirty="0" smtClean="0">
                          <a:ln>
                            <a:noFill/>
                          </a:ln>
                          <a:solidFill>
                            <a:schemeClr val="bg1"/>
                          </a:solidFill>
                          <a:effectLst>
                            <a:outerShdw blurRad="38100" dist="38100" dir="2700000" algn="tl">
                              <a:srgbClr val="000000"/>
                            </a:outerShdw>
                          </a:effectLst>
                          <a:latin typeface="Tahoma" charset="0"/>
                          <a:cs typeface="Times New Roman" pitchFamily="18" charset="0"/>
                        </a:rPr>
                        <a:t>11,6%</a:t>
                      </a:r>
                      <a:endParaRPr kumimoji="0" lang="nl-NL" sz="1400" b="0" i="0" u="none" strike="noStrike" cap="none" normalizeH="0" baseline="0" dirty="0" smtClean="0">
                        <a:ln>
                          <a:noFill/>
                        </a:ln>
                        <a:solidFill>
                          <a:schemeClr val="bg1"/>
                        </a:solidFill>
                        <a:effectLst>
                          <a:outerShdw blurRad="38100" dist="38100" dir="2700000" algn="tl">
                            <a:srgbClr val="000000"/>
                          </a:outerShdw>
                        </a:effectLst>
                        <a:latin typeface="Tahoma"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p:txBody>
          <a:bodyPr/>
          <a:lstStyle/>
          <a:p>
            <a:pPr>
              <a:lnSpc>
                <a:spcPct val="80000"/>
              </a:lnSpc>
              <a:buFontTx/>
              <a:buChar char="•"/>
            </a:pPr>
            <a:r>
              <a:rPr lang="en-GB" sz="2400" b="1"/>
              <a:t>MDT 2007-09</a:t>
            </a:r>
          </a:p>
          <a:p>
            <a:pPr>
              <a:lnSpc>
                <a:spcPct val="80000"/>
              </a:lnSpc>
              <a:buFontTx/>
              <a:buChar char="•"/>
            </a:pPr>
            <a:r>
              <a:rPr lang="en-GB" sz="2400"/>
              <a:t>296 sigmoid cancers </a:t>
            </a:r>
          </a:p>
          <a:p>
            <a:pPr>
              <a:lnSpc>
                <a:spcPct val="80000"/>
              </a:lnSpc>
              <a:buFontTx/>
              <a:buChar char="•"/>
            </a:pPr>
            <a:r>
              <a:rPr lang="en-GB" sz="2400"/>
              <a:t>104 for palliative care</a:t>
            </a:r>
          </a:p>
          <a:p>
            <a:pPr>
              <a:lnSpc>
                <a:spcPct val="80000"/>
              </a:lnSpc>
              <a:buFontTx/>
              <a:buChar char="•"/>
            </a:pPr>
            <a:endParaRPr lang="en-GB" sz="2400" b="1"/>
          </a:p>
          <a:p>
            <a:pPr>
              <a:lnSpc>
                <a:spcPct val="80000"/>
              </a:lnSpc>
              <a:buFontTx/>
              <a:buChar char="•"/>
            </a:pPr>
            <a:r>
              <a:rPr lang="en-GB" sz="2400" b="1"/>
              <a:t>Curable sigmoid cancers: n=192</a:t>
            </a:r>
            <a:endParaRPr lang="en-GB" sz="2400"/>
          </a:p>
          <a:p>
            <a:pPr>
              <a:lnSpc>
                <a:spcPct val="80000"/>
              </a:lnSpc>
              <a:buFontTx/>
              <a:buChar char="•"/>
            </a:pPr>
            <a:r>
              <a:rPr lang="en-GB" sz="2400"/>
              <a:t>No FU data at all: n=42</a:t>
            </a:r>
          </a:p>
          <a:p>
            <a:pPr>
              <a:lnSpc>
                <a:spcPct val="80000"/>
              </a:lnSpc>
              <a:buFontTx/>
              <a:buChar char="•"/>
            </a:pPr>
            <a:r>
              <a:rPr lang="en-GB" sz="2400"/>
              <a:t>With FU: n=150</a:t>
            </a:r>
          </a:p>
          <a:p>
            <a:pPr>
              <a:lnSpc>
                <a:spcPct val="80000"/>
              </a:lnSpc>
              <a:buFontTx/>
              <a:buChar char="•"/>
            </a:pPr>
            <a:r>
              <a:rPr lang="en-GB" sz="2400"/>
              <a:t>FU 36 months (range 1-76, median 38)</a:t>
            </a:r>
          </a:p>
          <a:p>
            <a:pPr>
              <a:lnSpc>
                <a:spcPct val="80000"/>
              </a:lnSpc>
              <a:buFontTx/>
              <a:buChar char="•"/>
            </a:pPr>
            <a:endParaRPr lang="en-GB" sz="2400"/>
          </a:p>
          <a:p>
            <a:pPr>
              <a:lnSpc>
                <a:spcPct val="80000"/>
              </a:lnSpc>
              <a:buFontTx/>
              <a:buChar char="•"/>
            </a:pPr>
            <a:r>
              <a:rPr lang="nl-NL" sz="2400"/>
              <a:t>Recurrence: 62/192 (32%) </a:t>
            </a:r>
          </a:p>
          <a:p>
            <a:pPr>
              <a:lnSpc>
                <a:spcPct val="80000"/>
              </a:lnSpc>
              <a:buFontTx/>
              <a:buChar char="•"/>
            </a:pPr>
            <a:r>
              <a:rPr lang="nl-NL" sz="2400"/>
              <a:t>Local recurrence: 19 (11%)</a:t>
            </a:r>
          </a:p>
          <a:p>
            <a:pPr>
              <a:lnSpc>
                <a:spcPct val="80000"/>
              </a:lnSpc>
              <a:buFontTx/>
              <a:buChar char="•"/>
            </a:pPr>
            <a:endParaRPr lang="nl-NL" sz="2400"/>
          </a:p>
          <a:p>
            <a:pPr>
              <a:lnSpc>
                <a:spcPct val="80000"/>
              </a:lnSpc>
              <a:buFontTx/>
              <a:buChar char="•"/>
            </a:pPr>
            <a:endParaRPr lang="en-GB" sz="2400"/>
          </a:p>
        </p:txBody>
      </p:sp>
      <p:sp>
        <p:nvSpPr>
          <p:cNvPr id="26629" name="Rectangle 5"/>
          <p:cNvSpPr>
            <a:spLocks noGrp="1" noChangeArrowheads="1"/>
          </p:cNvSpPr>
          <p:nvPr>
            <p:ph type="title"/>
          </p:nvPr>
        </p:nvSpPr>
        <p:spPr>
          <a:noFill/>
          <a:ln/>
        </p:spPr>
        <p:txBody>
          <a:bodyPr/>
          <a:lstStyle/>
          <a:p>
            <a:r>
              <a:rPr lang="en-GB"/>
              <a:t>Recurrence sigmoid cancer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High risk features</a:t>
            </a:r>
          </a:p>
        </p:txBody>
      </p:sp>
      <p:sp>
        <p:nvSpPr>
          <p:cNvPr id="36867" name="Rectangle 3"/>
          <p:cNvSpPr>
            <a:spLocks noGrp="1" noChangeArrowheads="1"/>
          </p:cNvSpPr>
          <p:nvPr>
            <p:ph type="body" sz="half" idx="1"/>
          </p:nvPr>
        </p:nvSpPr>
        <p:spPr>
          <a:xfrm>
            <a:off x="3563938" y="2133600"/>
            <a:ext cx="5256212" cy="2952750"/>
          </a:xfrm>
        </p:spPr>
        <p:txBody>
          <a:bodyPr/>
          <a:lstStyle/>
          <a:p>
            <a:pPr lvl="1">
              <a:buFontTx/>
              <a:buChar char="•"/>
            </a:pPr>
            <a:r>
              <a:rPr lang="en-GB" sz="2000"/>
              <a:t>Tumour involving non peritonealised fascial margin</a:t>
            </a:r>
          </a:p>
          <a:p>
            <a:pPr lvl="1">
              <a:buFontTx/>
              <a:buChar char="•"/>
            </a:pPr>
            <a:r>
              <a:rPr lang="en-GB" sz="2000"/>
              <a:t>Tumour penetration of adjacent organs</a:t>
            </a:r>
          </a:p>
          <a:p>
            <a:pPr lvl="1">
              <a:buFontTx/>
              <a:buChar char="•"/>
            </a:pPr>
            <a:r>
              <a:rPr lang="en-GB" sz="2000"/>
              <a:t>4 or more involved nodes</a:t>
            </a:r>
          </a:p>
          <a:p>
            <a:pPr lvl="1">
              <a:buFontTx/>
              <a:buChar char="•"/>
            </a:pPr>
            <a:r>
              <a:rPr lang="en-GB" sz="2000"/>
              <a:t>Extramural venous invasion</a:t>
            </a:r>
          </a:p>
          <a:p>
            <a:pPr lvl="1">
              <a:buFontTx/>
              <a:buChar char="•"/>
            </a:pPr>
            <a:r>
              <a:rPr lang="en-GB" sz="2000"/>
              <a:t>Depth of extramural spread &gt;5mm</a:t>
            </a:r>
          </a:p>
        </p:txBody>
      </p:sp>
      <p:sp>
        <p:nvSpPr>
          <p:cNvPr id="36868" name="Rectangle 4"/>
          <p:cNvSpPr>
            <a:spLocks noChangeArrowheads="1"/>
          </p:cNvSpPr>
          <p:nvPr/>
        </p:nvSpPr>
        <p:spPr bwMode="auto">
          <a:xfrm>
            <a:off x="6842125" y="3608388"/>
            <a:ext cx="9144000" cy="0"/>
          </a:xfrm>
          <a:prstGeom prst="rect">
            <a:avLst/>
          </a:prstGeom>
          <a:noFill/>
          <a:ln w="9525">
            <a:noFill/>
            <a:miter lim="800000"/>
            <a:headEnd/>
            <a:tailEnd/>
          </a:ln>
          <a:effectLst/>
        </p:spPr>
        <p:txBody>
          <a:bodyPr wrap="none" anchor="ctr">
            <a:spAutoFit/>
          </a:bodyPr>
          <a:lstStyle/>
          <a:p>
            <a:endParaRPr lang="en-GB"/>
          </a:p>
        </p:txBody>
      </p:sp>
      <p:pic>
        <p:nvPicPr>
          <p:cNvPr id="36869" name="Picture 5"/>
          <p:cNvPicPr>
            <a:picLocks noChangeAspect="1" noChangeArrowheads="1"/>
          </p:cNvPicPr>
          <p:nvPr/>
        </p:nvPicPr>
        <p:blipFill>
          <a:blip r:embed="rId4" cstate="print">
            <a:lum bright="-12000" contrast="30000"/>
          </a:blip>
          <a:srcRect l="5421" t="13638" r="11104" b="17058"/>
          <a:stretch>
            <a:fillRect/>
          </a:stretch>
        </p:blipFill>
        <p:spPr bwMode="auto">
          <a:xfrm>
            <a:off x="323850" y="1916113"/>
            <a:ext cx="3411538" cy="352901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96875" y="315913"/>
            <a:ext cx="8351838" cy="5849937"/>
            <a:chOff x="204" y="199"/>
            <a:chExt cx="5261" cy="3685"/>
          </a:xfrm>
        </p:grpSpPr>
        <p:sp>
          <p:nvSpPr>
            <p:cNvPr id="80910" name="Rectangle 14"/>
            <p:cNvSpPr>
              <a:spLocks noChangeArrowheads="1"/>
            </p:cNvSpPr>
            <p:nvPr/>
          </p:nvSpPr>
          <p:spPr bwMode="auto">
            <a:xfrm>
              <a:off x="204" y="210"/>
              <a:ext cx="5261" cy="3674"/>
            </a:xfrm>
            <a:prstGeom prst="rect">
              <a:avLst/>
            </a:prstGeom>
            <a:solidFill>
              <a:schemeClr val="tx1"/>
            </a:solidFill>
            <a:ln w="9525">
              <a:solidFill>
                <a:schemeClr val="tx1"/>
              </a:solidFill>
              <a:miter lim="800000"/>
              <a:headEnd/>
              <a:tailEnd/>
            </a:ln>
            <a:effectLst/>
          </p:spPr>
          <p:txBody>
            <a:bodyPr wrap="none" anchor="ctr"/>
            <a:lstStyle/>
            <a:p>
              <a:endParaRPr lang="en-GB"/>
            </a:p>
          </p:txBody>
        </p:sp>
        <p:pic>
          <p:nvPicPr>
            <p:cNvPr id="80906" name="Picture 10"/>
            <p:cNvPicPr>
              <a:picLocks noChangeAspect="1" noChangeArrowheads="1"/>
            </p:cNvPicPr>
            <p:nvPr/>
          </p:nvPicPr>
          <p:blipFill>
            <a:blip r:embed="rId3"/>
            <a:srcRect r="1700"/>
            <a:stretch>
              <a:fillRect/>
            </a:stretch>
          </p:blipFill>
          <p:spPr bwMode="auto">
            <a:xfrm>
              <a:off x="204" y="199"/>
              <a:ext cx="5261" cy="1306"/>
            </a:xfrm>
            <a:prstGeom prst="rect">
              <a:avLst/>
            </a:prstGeom>
            <a:noFill/>
            <a:ln>
              <a:noFill/>
            </a:ln>
            <a:effectLst/>
          </p:spPr>
        </p:pic>
      </p:grpSp>
      <p:sp>
        <p:nvSpPr>
          <p:cNvPr id="80909" name="Text Box 13"/>
          <p:cNvSpPr txBox="1">
            <a:spLocks noChangeArrowheads="1"/>
          </p:cNvSpPr>
          <p:nvPr/>
        </p:nvSpPr>
        <p:spPr bwMode="auto">
          <a:xfrm>
            <a:off x="5651500" y="6237288"/>
            <a:ext cx="3241675" cy="274637"/>
          </a:xfrm>
          <a:prstGeom prst="rect">
            <a:avLst/>
          </a:prstGeom>
          <a:noFill/>
          <a:ln w="9525">
            <a:noFill/>
            <a:miter lim="800000"/>
            <a:headEnd/>
            <a:tailEnd/>
          </a:ln>
          <a:effectLst/>
        </p:spPr>
        <p:txBody>
          <a:bodyPr>
            <a:spAutoFit/>
          </a:bodyPr>
          <a:lstStyle/>
          <a:p>
            <a:pPr algn="r" eaLnBrk="0" hangingPunct="0">
              <a:spcBef>
                <a:spcPct val="50000"/>
              </a:spcBef>
            </a:pPr>
            <a:r>
              <a:rPr lang="en-GB" sz="1200">
                <a:latin typeface="Garamond" pitchFamily="18" charset="0"/>
              </a:rPr>
              <a:t>Burton 2006 </a:t>
            </a:r>
            <a:r>
              <a:rPr lang="en-US" sz="1200">
                <a:latin typeface="Garamond" pitchFamily="18" charset="0"/>
              </a:rPr>
              <a:t>Int. J. Radiation Oncology Biol. Phys</a:t>
            </a:r>
          </a:p>
        </p:txBody>
      </p:sp>
      <p:pic>
        <p:nvPicPr>
          <p:cNvPr id="80900" name="Picture 4"/>
          <p:cNvPicPr>
            <a:picLocks noGrp="1" noChangeAspect="1" noChangeArrowheads="1"/>
          </p:cNvPicPr>
          <p:nvPr>
            <p:ph sz="half" idx="1"/>
          </p:nvPr>
        </p:nvPicPr>
        <p:blipFill>
          <a:blip r:embed="rId4"/>
          <a:srcRect l="-664" r="4352"/>
          <a:stretch>
            <a:fillRect/>
          </a:stretch>
        </p:blipFill>
        <p:spPr>
          <a:xfrm>
            <a:off x="396875" y="3213100"/>
            <a:ext cx="8280400" cy="25923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457200" y="2935288"/>
            <a:ext cx="4033838" cy="4525962"/>
          </a:xfrm>
          <a:noFill/>
          <a:ln/>
        </p:spPr>
        <p:txBody>
          <a:bodyPr lIns="78805" tIns="39402" rIns="78805" bIns="39402"/>
          <a:lstStyle/>
          <a:p>
            <a:pPr>
              <a:lnSpc>
                <a:spcPct val="110000"/>
              </a:lnSpc>
              <a:buFontTx/>
              <a:buChar char="•"/>
            </a:pPr>
            <a:r>
              <a:rPr lang="en-GB" sz="2400"/>
              <a:t>Primary surgery </a:t>
            </a:r>
          </a:p>
          <a:p>
            <a:pPr>
              <a:lnSpc>
                <a:spcPct val="110000"/>
              </a:lnSpc>
              <a:buFontTx/>
              <a:buNone/>
            </a:pPr>
            <a:r>
              <a:rPr lang="en-GB" sz="2400"/>
              <a:t>	n=57</a:t>
            </a:r>
          </a:p>
          <a:p>
            <a:pPr>
              <a:lnSpc>
                <a:spcPct val="110000"/>
              </a:lnSpc>
              <a:buFontTx/>
              <a:buChar char="•"/>
            </a:pPr>
            <a:r>
              <a:rPr lang="en-GB" sz="2400"/>
              <a:t>16 at/above peritoneal reflection</a:t>
            </a:r>
          </a:p>
          <a:p>
            <a:pPr>
              <a:lnSpc>
                <a:spcPct val="110000"/>
              </a:lnSpc>
              <a:buFontTx/>
              <a:buChar char="•"/>
            </a:pPr>
            <a:r>
              <a:rPr lang="en-GB" sz="2400"/>
              <a:t>19 rectosigmoid</a:t>
            </a:r>
          </a:p>
          <a:p>
            <a:pPr>
              <a:lnSpc>
                <a:spcPct val="110000"/>
              </a:lnSpc>
              <a:buFontTx/>
              <a:buChar char="•"/>
            </a:pPr>
            <a:r>
              <a:rPr lang="en-GB" sz="2400"/>
              <a:t>22 sigmoid </a:t>
            </a:r>
          </a:p>
        </p:txBody>
      </p:sp>
      <p:sp>
        <p:nvSpPr>
          <p:cNvPr id="40964" name="Rectangle 4"/>
          <p:cNvSpPr>
            <a:spLocks noGrp="1" noChangeArrowheads="1"/>
          </p:cNvSpPr>
          <p:nvPr>
            <p:ph type="body" sz="half" idx="2"/>
          </p:nvPr>
        </p:nvSpPr>
        <p:spPr>
          <a:xfrm>
            <a:off x="4570413" y="2935288"/>
            <a:ext cx="4573587" cy="4525962"/>
          </a:xfrm>
        </p:spPr>
        <p:txBody>
          <a:bodyPr/>
          <a:lstStyle/>
          <a:p>
            <a:pPr>
              <a:lnSpc>
                <a:spcPct val="110000"/>
              </a:lnSpc>
              <a:buFontTx/>
              <a:buChar char="•"/>
            </a:pPr>
            <a:r>
              <a:rPr lang="en-GB"/>
              <a:t>Neoadj CRTx + surgery </a:t>
            </a:r>
          </a:p>
          <a:p>
            <a:pPr>
              <a:lnSpc>
                <a:spcPct val="110000"/>
              </a:lnSpc>
              <a:buFontTx/>
              <a:buNone/>
            </a:pPr>
            <a:r>
              <a:rPr lang="en-GB"/>
              <a:t>	n=18 </a:t>
            </a:r>
          </a:p>
          <a:p>
            <a:pPr>
              <a:lnSpc>
                <a:spcPct val="110000"/>
              </a:lnSpc>
              <a:buFontTx/>
              <a:buChar char="•"/>
            </a:pPr>
            <a:r>
              <a:rPr lang="en-GB"/>
              <a:t>9 at/above peritoneal reflection</a:t>
            </a:r>
          </a:p>
          <a:p>
            <a:pPr>
              <a:lnSpc>
                <a:spcPct val="110000"/>
              </a:lnSpc>
              <a:buFontTx/>
              <a:buChar char="•"/>
            </a:pPr>
            <a:r>
              <a:rPr lang="en-GB"/>
              <a:t>5 rectosigmoid </a:t>
            </a:r>
          </a:p>
          <a:p>
            <a:pPr>
              <a:lnSpc>
                <a:spcPct val="110000"/>
              </a:lnSpc>
              <a:buFontTx/>
              <a:buChar char="•"/>
            </a:pPr>
            <a:r>
              <a:rPr lang="en-GB"/>
              <a:t>4 sigmoid</a:t>
            </a:r>
          </a:p>
          <a:p>
            <a:pPr>
              <a:lnSpc>
                <a:spcPct val="110000"/>
              </a:lnSpc>
            </a:pPr>
            <a:endParaRPr lang="en-GB"/>
          </a:p>
        </p:txBody>
      </p:sp>
      <p:sp>
        <p:nvSpPr>
          <p:cNvPr id="40965" name="Text Box 5"/>
          <p:cNvSpPr txBox="1">
            <a:spLocks noChangeArrowheads="1"/>
          </p:cNvSpPr>
          <p:nvPr/>
        </p:nvSpPr>
        <p:spPr bwMode="auto">
          <a:xfrm>
            <a:off x="5651500" y="6237288"/>
            <a:ext cx="3241675" cy="274637"/>
          </a:xfrm>
          <a:prstGeom prst="rect">
            <a:avLst/>
          </a:prstGeom>
          <a:noFill/>
          <a:ln w="9525">
            <a:noFill/>
            <a:miter lim="800000"/>
            <a:headEnd/>
            <a:tailEnd/>
          </a:ln>
          <a:effectLst/>
        </p:spPr>
        <p:txBody>
          <a:bodyPr>
            <a:spAutoFit/>
          </a:bodyPr>
          <a:lstStyle/>
          <a:p>
            <a:pPr algn="r" eaLnBrk="0" hangingPunct="0">
              <a:spcBef>
                <a:spcPct val="50000"/>
              </a:spcBef>
            </a:pPr>
            <a:r>
              <a:rPr lang="en-GB" sz="1200">
                <a:latin typeface="Garamond" pitchFamily="18" charset="0"/>
              </a:rPr>
              <a:t>Burton 2006 </a:t>
            </a:r>
            <a:r>
              <a:rPr lang="en-US" sz="1200">
                <a:latin typeface="Garamond" pitchFamily="18" charset="0"/>
              </a:rPr>
              <a:t>Int. J. Radiation Oncology Biol. Phys</a:t>
            </a:r>
          </a:p>
        </p:txBody>
      </p:sp>
      <p:pic>
        <p:nvPicPr>
          <p:cNvPr id="40968" name="Picture 8"/>
          <p:cNvPicPr>
            <a:picLocks noChangeAspect="1" noChangeArrowheads="1"/>
          </p:cNvPicPr>
          <p:nvPr/>
        </p:nvPicPr>
        <p:blipFill>
          <a:blip r:embed="rId4"/>
          <a:srcRect/>
          <a:stretch>
            <a:fillRect/>
          </a:stretch>
        </p:blipFill>
        <p:spPr bwMode="auto">
          <a:xfrm>
            <a:off x="323850" y="333375"/>
            <a:ext cx="8424863" cy="205581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60363" y="557213"/>
            <a:ext cx="8532812" cy="1143000"/>
          </a:xfrm>
        </p:spPr>
        <p:txBody>
          <a:bodyPr/>
          <a:lstStyle/>
          <a:p>
            <a:pPr algn="l"/>
            <a:r>
              <a:rPr lang="en-US" sz="3200"/>
              <a:t>MRI predicted prognosis with final histological prognosis in 57 patients undergoing </a:t>
            </a:r>
            <a:r>
              <a:rPr lang="en-US" sz="3200" u="sng"/>
              <a:t>primary surgery</a:t>
            </a:r>
            <a:endParaRPr lang="en-GB" sz="3200" u="sng"/>
          </a:p>
        </p:txBody>
      </p:sp>
      <p:graphicFrame>
        <p:nvGraphicFramePr>
          <p:cNvPr id="45059" name="Object 3"/>
          <p:cNvGraphicFramePr>
            <a:graphicFrameLocks noGrp="1" noChangeAspect="1"/>
          </p:cNvGraphicFramePr>
          <p:nvPr>
            <p:ph idx="1"/>
          </p:nvPr>
        </p:nvGraphicFramePr>
        <p:xfrm>
          <a:off x="669925" y="2633663"/>
          <a:ext cx="7431088" cy="2320925"/>
        </p:xfrm>
        <a:graphic>
          <a:graphicData uri="http://schemas.openxmlformats.org/presentationml/2006/ole">
            <mc:AlternateContent xmlns:mc="http://schemas.openxmlformats.org/markup-compatibility/2006">
              <mc:Choice xmlns:v="urn:schemas-microsoft-com:vml" Requires="v">
                <p:oleObj spid="_x0000_s103433" name="Worksheet" r:id="rId6" imgW="4686300" imgH="1609649" progId="Excel.Sheet.8">
                  <p:embed/>
                </p:oleObj>
              </mc:Choice>
              <mc:Fallback>
                <p:oleObj name="Worksheet" r:id="rId6" imgW="4686300" imgH="1609649"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 y="2633663"/>
                        <a:ext cx="7431088"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Rectangle 4"/>
          <p:cNvSpPr>
            <a:spLocks noChangeArrowheads="1"/>
          </p:cNvSpPr>
          <p:nvPr/>
        </p:nvSpPr>
        <p:spPr bwMode="auto">
          <a:xfrm>
            <a:off x="1396907" y="4960284"/>
            <a:ext cx="5213287" cy="1384995"/>
          </a:xfrm>
          <a:prstGeom prst="rect">
            <a:avLst/>
          </a:prstGeom>
          <a:noFill/>
          <a:ln w="12700" algn="ctr">
            <a:noFill/>
            <a:miter lim="800000"/>
            <a:headEnd/>
            <a:tailEnd/>
          </a:ln>
          <a:effectLst/>
        </p:spPr>
        <p:txBody>
          <a:bodyPr wrap="none" anchor="ctr">
            <a:spAutoFit/>
          </a:bodyPr>
          <a:lstStyle/>
          <a:p>
            <a:pPr eaLnBrk="0" hangingPunct="0"/>
            <a:r>
              <a:rPr lang="en-US" sz="1400" dirty="0">
                <a:solidFill>
                  <a:schemeClr val="accent3"/>
                </a:solidFill>
                <a:latin typeface="Arial" charset="0"/>
                <a:cs typeface="Times New Roman" pitchFamily="18" charset="0"/>
              </a:rPr>
              <a:t>84% (CI =72.6-92.7%) accuracy for MRI prediction of prognosis</a:t>
            </a:r>
            <a:endParaRPr lang="en-US" sz="1400" dirty="0">
              <a:solidFill>
                <a:schemeClr val="accent3"/>
              </a:solidFill>
              <a:latin typeface="Arial" charset="0"/>
            </a:endParaRPr>
          </a:p>
          <a:p>
            <a:pPr eaLnBrk="0" hangingPunct="0"/>
            <a:r>
              <a:rPr lang="en-US" sz="1400" dirty="0">
                <a:solidFill>
                  <a:schemeClr val="accent3"/>
                </a:solidFill>
                <a:latin typeface="Arial" charset="0"/>
                <a:cs typeface="Times New Roman" pitchFamily="18" charset="0"/>
              </a:rPr>
              <a:t>Kappa = 0.63</a:t>
            </a:r>
            <a:endParaRPr lang="en-US" sz="1400" dirty="0">
              <a:solidFill>
                <a:schemeClr val="accent3"/>
              </a:solidFill>
              <a:latin typeface="Arial" charset="0"/>
            </a:endParaRPr>
          </a:p>
          <a:p>
            <a:pPr eaLnBrk="0" hangingPunct="0"/>
            <a:r>
              <a:rPr lang="en-US" sz="1400" dirty="0">
                <a:solidFill>
                  <a:schemeClr val="accent3"/>
                </a:solidFill>
                <a:latin typeface="Arial" charset="0"/>
                <a:cs typeface="Times New Roman" pitchFamily="18" charset="0"/>
              </a:rPr>
              <a:t>Sensitivity = 90%</a:t>
            </a:r>
            <a:endParaRPr lang="en-US" sz="1400" dirty="0">
              <a:solidFill>
                <a:schemeClr val="accent3"/>
              </a:solidFill>
              <a:latin typeface="Arial" charset="0"/>
            </a:endParaRPr>
          </a:p>
          <a:p>
            <a:pPr eaLnBrk="0" hangingPunct="0"/>
            <a:r>
              <a:rPr lang="en-US" sz="1400" dirty="0">
                <a:solidFill>
                  <a:schemeClr val="accent3"/>
                </a:solidFill>
                <a:latin typeface="Arial" charset="0"/>
                <a:cs typeface="Times New Roman" pitchFamily="18" charset="0"/>
              </a:rPr>
              <a:t>Specificity = 72%</a:t>
            </a:r>
            <a:endParaRPr lang="en-US" sz="1400" dirty="0">
              <a:solidFill>
                <a:schemeClr val="accent3"/>
              </a:solidFill>
              <a:latin typeface="Arial" charset="0"/>
            </a:endParaRPr>
          </a:p>
          <a:p>
            <a:pPr eaLnBrk="0" hangingPunct="0"/>
            <a:r>
              <a:rPr lang="en-US" sz="1400" dirty="0">
                <a:solidFill>
                  <a:schemeClr val="accent3"/>
                </a:solidFill>
                <a:latin typeface="Arial" charset="0"/>
                <a:cs typeface="Times New Roman" pitchFamily="18" charset="0"/>
              </a:rPr>
              <a:t>Positive predictive value = 88%</a:t>
            </a:r>
          </a:p>
          <a:p>
            <a:pPr eaLnBrk="0" hangingPunct="0"/>
            <a:r>
              <a:rPr lang="en-US" sz="1400" dirty="0">
                <a:solidFill>
                  <a:schemeClr val="accent3"/>
                </a:solidFill>
                <a:latin typeface="Arial" charset="0"/>
                <a:cs typeface="Times New Roman" pitchFamily="18" charset="0"/>
              </a:rPr>
              <a:t>Negative predictive value = 76%</a:t>
            </a:r>
            <a:r>
              <a:rPr lang="en-US" sz="1400" dirty="0">
                <a:solidFill>
                  <a:schemeClr val="accent3"/>
                </a:solidFill>
                <a:latin typeface="Arial" charset="0"/>
              </a:rPr>
              <a:t> </a:t>
            </a:r>
          </a:p>
        </p:txBody>
      </p:sp>
      <p:sp>
        <p:nvSpPr>
          <p:cNvPr id="45061" name="Text Box 5"/>
          <p:cNvSpPr txBox="1">
            <a:spLocks noChangeArrowheads="1"/>
          </p:cNvSpPr>
          <p:nvPr/>
        </p:nvSpPr>
        <p:spPr bwMode="auto">
          <a:xfrm>
            <a:off x="5651500" y="6237288"/>
            <a:ext cx="3241675" cy="274637"/>
          </a:xfrm>
          <a:prstGeom prst="rect">
            <a:avLst/>
          </a:prstGeom>
          <a:noFill/>
          <a:ln w="9525">
            <a:noFill/>
            <a:miter lim="800000"/>
            <a:headEnd/>
            <a:tailEnd/>
          </a:ln>
          <a:effectLst/>
        </p:spPr>
        <p:txBody>
          <a:bodyPr>
            <a:spAutoFit/>
          </a:bodyPr>
          <a:lstStyle/>
          <a:p>
            <a:pPr algn="r" eaLnBrk="0" hangingPunct="0">
              <a:spcBef>
                <a:spcPct val="50000"/>
              </a:spcBef>
            </a:pPr>
            <a:r>
              <a:rPr lang="en-GB" sz="1200">
                <a:latin typeface="Garamond" pitchFamily="18" charset="0"/>
              </a:rPr>
              <a:t>Burton 2006 </a:t>
            </a:r>
            <a:r>
              <a:rPr lang="en-US" sz="1200">
                <a:latin typeface="Garamond" pitchFamily="18" charset="0"/>
              </a:rPr>
              <a:t>Int. J. Radiation Oncology Biol. Phys</a:t>
            </a:r>
          </a:p>
        </p:txBody>
      </p:sp>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t>Neoadjuvant Treatment</a:t>
            </a:r>
            <a:endParaRPr lang="en-US"/>
          </a:p>
        </p:txBody>
      </p:sp>
      <p:pic>
        <p:nvPicPr>
          <p:cNvPr id="51204" name="Picture 4"/>
          <p:cNvPicPr>
            <a:picLocks noChangeAspect="1" noChangeArrowheads="1"/>
          </p:cNvPicPr>
          <p:nvPr/>
        </p:nvPicPr>
        <p:blipFill>
          <a:blip r:embed="rId3"/>
          <a:srcRect l="24805" t="14780" r="22630" b="45345"/>
          <a:stretch>
            <a:fillRect/>
          </a:stretch>
        </p:blipFill>
        <p:spPr bwMode="auto">
          <a:xfrm>
            <a:off x="1403350" y="1916113"/>
            <a:ext cx="6408738" cy="3889375"/>
          </a:xfrm>
          <a:prstGeom prst="rect">
            <a:avLst/>
          </a:prstGeom>
          <a:noFill/>
          <a:ln w="9525">
            <a:noFill/>
            <a:miter lim="800000"/>
            <a:headEnd/>
            <a:tailEnd/>
          </a:ln>
          <a:effectLst/>
        </p:spPr>
      </p:pic>
      <p:sp>
        <p:nvSpPr>
          <p:cNvPr id="51205" name="Text Box 5"/>
          <p:cNvSpPr txBox="1">
            <a:spLocks noChangeArrowheads="1"/>
          </p:cNvSpPr>
          <p:nvPr/>
        </p:nvSpPr>
        <p:spPr bwMode="auto">
          <a:xfrm>
            <a:off x="5651500" y="6237288"/>
            <a:ext cx="3241675" cy="274637"/>
          </a:xfrm>
          <a:prstGeom prst="rect">
            <a:avLst/>
          </a:prstGeom>
          <a:noFill/>
          <a:ln w="9525">
            <a:noFill/>
            <a:miter lim="800000"/>
            <a:headEnd/>
            <a:tailEnd/>
          </a:ln>
          <a:effectLst/>
        </p:spPr>
        <p:txBody>
          <a:bodyPr>
            <a:spAutoFit/>
          </a:bodyPr>
          <a:lstStyle/>
          <a:p>
            <a:pPr algn="r" eaLnBrk="0" hangingPunct="0">
              <a:spcBef>
                <a:spcPct val="50000"/>
              </a:spcBef>
            </a:pPr>
            <a:r>
              <a:rPr lang="en-GB" sz="1200">
                <a:latin typeface="Garamond" pitchFamily="18" charset="0"/>
              </a:rPr>
              <a:t>Burton 2006 </a:t>
            </a:r>
            <a:r>
              <a:rPr lang="en-US" sz="1200">
                <a:latin typeface="Garamond" pitchFamily="18" charset="0"/>
              </a:rPr>
              <a:t>Int. J. Radiation Oncology Biol. Phys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p:txBody>
          <a:bodyPr/>
          <a:lstStyle/>
          <a:p>
            <a:r>
              <a:rPr lang="en-US"/>
              <a:t>Pelvic sigmoid</a:t>
            </a:r>
            <a:endParaRPr lang="nl-NL"/>
          </a:p>
        </p:txBody>
      </p:sp>
      <p:pic>
        <p:nvPicPr>
          <p:cNvPr id="91140" name="Picture 4"/>
          <p:cNvPicPr>
            <a:picLocks noGrp="1" noChangeAspect="1" noChangeArrowheads="1"/>
          </p:cNvPicPr>
          <p:nvPr>
            <p:ph idx="1"/>
          </p:nvPr>
        </p:nvPicPr>
        <p:blipFill>
          <a:blip r:embed="rId3"/>
          <a:srcRect/>
          <a:stretch>
            <a:fillRect/>
          </a:stretch>
        </p:blipFill>
        <p:spPr>
          <a:xfrm>
            <a:off x="2130425" y="1981200"/>
            <a:ext cx="4883150" cy="4114800"/>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Staging and treatment </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Sigmoid </a:t>
            </a:r>
            <a:r>
              <a:rPr lang="en-GB" dirty="0"/>
              <a:t>colon has traditionally been grouped with the remainder of the </a:t>
            </a:r>
            <a:r>
              <a:rPr lang="en-GB" dirty="0" smtClean="0"/>
              <a:t>colon </a:t>
            </a:r>
          </a:p>
          <a:p>
            <a:pPr lvl="1"/>
            <a:r>
              <a:rPr lang="en-GB" dirty="0"/>
              <a:t>D</a:t>
            </a:r>
            <a:r>
              <a:rPr lang="en-GB" dirty="0" smtClean="0"/>
              <a:t>irect </a:t>
            </a:r>
            <a:r>
              <a:rPr lang="en-GB" dirty="0"/>
              <a:t>continuation of the rectum located in the pelvis treating sigmoid cancer </a:t>
            </a:r>
          </a:p>
          <a:p>
            <a:pPr lvl="1"/>
            <a:r>
              <a:rPr lang="en-GB" dirty="0" smtClean="0"/>
              <a:t>Subject </a:t>
            </a:r>
            <a:r>
              <a:rPr lang="en-GB" dirty="0"/>
              <a:t>to the same constraints as rectal cancer with similar potential surgical challenges and risks of a threatened </a:t>
            </a:r>
            <a:r>
              <a:rPr lang="en-GB" dirty="0" smtClean="0"/>
              <a:t>margin</a:t>
            </a:r>
          </a:p>
          <a:p>
            <a:r>
              <a:rPr lang="en-GB" dirty="0" smtClean="0"/>
              <a:t>Improved </a:t>
            </a:r>
            <a:r>
              <a:rPr lang="en-GB" dirty="0"/>
              <a:t>image </a:t>
            </a:r>
            <a:r>
              <a:rPr lang="en-GB" dirty="0" smtClean="0"/>
              <a:t>quality in rectal </a:t>
            </a:r>
            <a:r>
              <a:rPr lang="en-GB" dirty="0"/>
              <a:t>has enabled better </a:t>
            </a:r>
            <a:r>
              <a:rPr lang="en-GB" dirty="0" smtClean="0"/>
              <a:t>tumour depiction and </a:t>
            </a:r>
            <a:r>
              <a:rPr lang="en-GB" dirty="0"/>
              <a:t>superior risk stratification </a:t>
            </a:r>
            <a:endParaRPr lang="en-GB" dirty="0" smtClean="0"/>
          </a:p>
          <a:p>
            <a:r>
              <a:rPr lang="en-GB" dirty="0" smtClean="0"/>
              <a:t>Precise </a:t>
            </a:r>
            <a:r>
              <a:rPr lang="en-GB" dirty="0"/>
              <a:t>imaging staging enables appropriate </a:t>
            </a:r>
            <a:r>
              <a:rPr lang="en-GB" dirty="0" smtClean="0"/>
              <a:t>surgical and oncological treatment planning </a:t>
            </a:r>
            <a:endParaRPr lang="en-GB" dirty="0"/>
          </a:p>
          <a:p>
            <a:r>
              <a:rPr lang="en-GB" dirty="0" smtClean="0"/>
              <a:t>This could translate into a reduction in pelvic recurrence rates</a:t>
            </a:r>
            <a:endParaRPr lang="en-US" dirty="0"/>
          </a:p>
        </p:txBody>
      </p:sp>
    </p:spTree>
    <p:extLst>
      <p:ext uri="{BB962C8B-B14F-4D97-AF65-F5344CB8AC3E}">
        <p14:creationId xmlns:p14="http://schemas.microsoft.com/office/powerpoint/2010/main" val="267278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GB" sz="4000" smtClean="0"/>
              <a:t>Currently: no role for imaging for local staging of colon cancers?</a:t>
            </a:r>
            <a:br>
              <a:rPr lang="en-GB" sz="4000" smtClean="0"/>
            </a:br>
            <a:endParaRPr lang="en-GB" sz="4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Preoperative staging</a:t>
            </a:r>
            <a:endParaRPr lang="en-US" dirty="0"/>
          </a:p>
        </p:txBody>
      </p:sp>
      <p:sp>
        <p:nvSpPr>
          <p:cNvPr id="3" name="Content Placeholder 2"/>
          <p:cNvSpPr>
            <a:spLocks noGrp="1"/>
          </p:cNvSpPr>
          <p:nvPr>
            <p:ph idx="1"/>
          </p:nvPr>
        </p:nvSpPr>
        <p:spPr>
          <a:xfrm>
            <a:off x="549275" y="1778001"/>
            <a:ext cx="8042276" cy="4343400"/>
          </a:xfrm>
        </p:spPr>
        <p:txBody>
          <a:bodyPr>
            <a:normAutofit lnSpcReduction="10000"/>
          </a:bodyPr>
          <a:lstStyle/>
          <a:p>
            <a:r>
              <a:rPr lang="en-US" dirty="0" smtClean="0"/>
              <a:t>Currently CT is widely used to assess sigmoid cancers, </a:t>
            </a:r>
          </a:p>
          <a:p>
            <a:r>
              <a:rPr lang="en-US" dirty="0" smtClean="0"/>
              <a:t>CT has limited ability to delineate pelvic structures and detailed anatomy</a:t>
            </a:r>
          </a:p>
          <a:p>
            <a:r>
              <a:rPr lang="en-US" dirty="0" smtClean="0"/>
              <a:t>High resolution MRI better suited evaluating pelvic structures</a:t>
            </a:r>
          </a:p>
          <a:p>
            <a:r>
              <a:rPr lang="en-US" dirty="0" smtClean="0"/>
              <a:t>May help to identify those at risk of incomplete resection/ local recurrence</a:t>
            </a:r>
          </a:p>
          <a:p>
            <a:r>
              <a:rPr lang="en-US" dirty="0" smtClean="0"/>
              <a:t>Such patients may benefit from radical </a:t>
            </a:r>
            <a:r>
              <a:rPr lang="en-US" dirty="0" err="1" smtClean="0"/>
              <a:t>neoadjuvant</a:t>
            </a:r>
            <a:r>
              <a:rPr lang="en-US" dirty="0" smtClean="0"/>
              <a:t> treatment and more accurate surgical ‘road-mapping’</a:t>
            </a:r>
            <a:endParaRPr lang="en-US" dirty="0"/>
          </a:p>
        </p:txBody>
      </p:sp>
    </p:spTree>
    <p:extLst>
      <p:ext uri="{BB962C8B-B14F-4D97-AF65-F5344CB8AC3E}">
        <p14:creationId xmlns:p14="http://schemas.microsoft.com/office/powerpoint/2010/main" val="3807636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IMPRESS Trial </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457200" y="1346200"/>
            <a:ext cx="8229600" cy="4525963"/>
          </a:xfrm>
        </p:spPr>
        <p:txBody>
          <a:bodyPr/>
          <a:lstStyle/>
          <a:p>
            <a:r>
              <a:rPr lang="en-US" sz="3200" dirty="0"/>
              <a:t>Hypothesis: </a:t>
            </a:r>
            <a:endParaRPr lang="en-US" sz="3200" dirty="0" smtClean="0">
              <a:effectLst/>
            </a:endParaRPr>
          </a:p>
          <a:p>
            <a:pPr marL="0" indent="0">
              <a:buNone/>
            </a:pPr>
            <a:r>
              <a:rPr lang="en-US" dirty="0"/>
              <a:t>Accurate </a:t>
            </a:r>
            <a:r>
              <a:rPr lang="en-US" dirty="0" smtClean="0"/>
              <a:t>preoperative imaging (MRI) </a:t>
            </a:r>
            <a:r>
              <a:rPr lang="en-US" dirty="0"/>
              <a:t>will improve recurrence rate and survival through: </a:t>
            </a:r>
            <a:endParaRPr lang="en-US" dirty="0" smtClean="0"/>
          </a:p>
          <a:p>
            <a:pPr marL="0" indent="0">
              <a:buNone/>
            </a:pPr>
            <a:endParaRPr lang="en-US" dirty="0" smtClean="0">
              <a:effectLst/>
            </a:endParaRPr>
          </a:p>
          <a:p>
            <a:pPr lvl="1">
              <a:buFont typeface="Wingdings" charset="2"/>
              <a:buChar char="Ø"/>
            </a:pPr>
            <a:r>
              <a:rPr lang="en-US" dirty="0"/>
              <a:t>better surgical decision </a:t>
            </a:r>
            <a:r>
              <a:rPr lang="en-US" dirty="0" smtClean="0"/>
              <a:t>making</a:t>
            </a:r>
          </a:p>
          <a:p>
            <a:pPr lvl="1">
              <a:buFont typeface="Wingdings" charset="2"/>
              <a:buChar char="Ø"/>
            </a:pPr>
            <a:endParaRPr lang="en-US" dirty="0" smtClean="0"/>
          </a:p>
          <a:p>
            <a:pPr lvl="1">
              <a:buFont typeface="Wingdings" charset="2"/>
              <a:buChar char="Ø"/>
            </a:pPr>
            <a:r>
              <a:rPr lang="en-US" dirty="0" smtClean="0"/>
              <a:t>Greater proportion receiving radical treatment (</a:t>
            </a:r>
            <a:r>
              <a:rPr lang="en-US" dirty="0" err="1" smtClean="0"/>
              <a:t>neoadjuvant</a:t>
            </a:r>
            <a:r>
              <a:rPr lang="en-US" dirty="0" smtClean="0"/>
              <a:t> therapy or extended surgery)</a:t>
            </a:r>
            <a:endParaRPr lang="en-US" dirty="0"/>
          </a:p>
          <a:p>
            <a:endParaRPr lang="en-US" dirty="0"/>
          </a:p>
        </p:txBody>
      </p:sp>
    </p:spTree>
    <p:extLst>
      <p:ext uri="{BB962C8B-B14F-4D97-AF65-F5344CB8AC3E}">
        <p14:creationId xmlns:p14="http://schemas.microsoft.com/office/powerpoint/2010/main" val="1792785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561538"/>
            <a:ext cx="21590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Biopsy proven sigmoid cancer</a:t>
            </a:r>
            <a:endParaRPr lang="en-US" sz="1800" dirty="0">
              <a:solidFill>
                <a:prstClr val="black"/>
              </a:solidFill>
              <a:latin typeface="News Gothic MT"/>
            </a:endParaRPr>
          </a:p>
        </p:txBody>
      </p:sp>
      <p:sp>
        <p:nvSpPr>
          <p:cNvPr id="4" name="TextBox 3"/>
          <p:cNvSpPr txBox="1"/>
          <p:nvPr/>
        </p:nvSpPr>
        <p:spPr>
          <a:xfrm>
            <a:off x="304800" y="1785540"/>
            <a:ext cx="2413000" cy="923330"/>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OBSERVATIONAL PATHWAY</a:t>
            </a:r>
          </a:p>
          <a:p>
            <a:pPr defTabSz="457200" fontAlgn="auto">
              <a:spcBef>
                <a:spcPts val="0"/>
              </a:spcBef>
              <a:spcAft>
                <a:spcPts val="0"/>
              </a:spcAft>
            </a:pPr>
            <a:r>
              <a:rPr lang="en-US" sz="1800" dirty="0" smtClean="0">
                <a:solidFill>
                  <a:prstClr val="black"/>
                </a:solidFill>
                <a:latin typeface="News Gothic MT"/>
              </a:rPr>
              <a:t>MRI is local policy</a:t>
            </a:r>
            <a:endParaRPr lang="en-US" sz="1800" dirty="0">
              <a:solidFill>
                <a:prstClr val="black"/>
              </a:solidFill>
              <a:latin typeface="News Gothic MT"/>
            </a:endParaRPr>
          </a:p>
        </p:txBody>
      </p:sp>
      <p:sp>
        <p:nvSpPr>
          <p:cNvPr id="5" name="TextBox 4"/>
          <p:cNvSpPr txBox="1"/>
          <p:nvPr/>
        </p:nvSpPr>
        <p:spPr>
          <a:xfrm>
            <a:off x="406400" y="4291231"/>
            <a:ext cx="2044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&amp; MRI</a:t>
            </a:r>
            <a:endParaRPr lang="en-US" sz="1800" dirty="0">
              <a:solidFill>
                <a:prstClr val="black"/>
              </a:solidFill>
              <a:latin typeface="News Gothic MT"/>
            </a:endParaRPr>
          </a:p>
        </p:txBody>
      </p:sp>
      <p:sp>
        <p:nvSpPr>
          <p:cNvPr id="6" name="TextBox 5"/>
          <p:cNvSpPr txBox="1"/>
          <p:nvPr/>
        </p:nvSpPr>
        <p:spPr>
          <a:xfrm>
            <a:off x="5105400" y="1879600"/>
            <a:ext cx="28702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INTERVENTIONAL PATHWAY </a:t>
            </a:r>
          </a:p>
        </p:txBody>
      </p:sp>
      <p:sp>
        <p:nvSpPr>
          <p:cNvPr id="7" name="TextBox 6"/>
          <p:cNvSpPr txBox="1"/>
          <p:nvPr/>
        </p:nvSpPr>
        <p:spPr>
          <a:xfrm>
            <a:off x="4013200" y="2998569"/>
            <a:ext cx="23241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err="1" smtClean="0">
                <a:solidFill>
                  <a:prstClr val="black"/>
                </a:solidFill>
                <a:latin typeface="News Gothic MT"/>
              </a:rPr>
              <a:t>Randomised</a:t>
            </a:r>
            <a:r>
              <a:rPr lang="en-US" sz="1800" dirty="0" smtClean="0">
                <a:solidFill>
                  <a:prstClr val="black"/>
                </a:solidFill>
                <a:latin typeface="News Gothic MT"/>
              </a:rPr>
              <a:t> to have MRI</a:t>
            </a:r>
            <a:endParaRPr lang="en-US" sz="1800" dirty="0">
              <a:solidFill>
                <a:prstClr val="black"/>
              </a:solidFill>
              <a:latin typeface="News Gothic MT"/>
            </a:endParaRPr>
          </a:p>
        </p:txBody>
      </p:sp>
      <p:sp>
        <p:nvSpPr>
          <p:cNvPr id="8" name="TextBox 7"/>
          <p:cNvSpPr txBox="1"/>
          <p:nvPr/>
        </p:nvSpPr>
        <p:spPr>
          <a:xfrm>
            <a:off x="6794500" y="2998569"/>
            <a:ext cx="2171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err="1" smtClean="0">
                <a:solidFill>
                  <a:prstClr val="black"/>
                </a:solidFill>
                <a:latin typeface="News Gothic MT"/>
              </a:rPr>
              <a:t>Randomised</a:t>
            </a:r>
            <a:r>
              <a:rPr lang="en-US" sz="1800" dirty="0" smtClean="0">
                <a:solidFill>
                  <a:prstClr val="black"/>
                </a:solidFill>
                <a:latin typeface="News Gothic MT"/>
              </a:rPr>
              <a:t> not to have MRI</a:t>
            </a:r>
            <a:endParaRPr lang="en-US" sz="1800" dirty="0">
              <a:solidFill>
                <a:prstClr val="black"/>
              </a:solidFill>
              <a:latin typeface="News Gothic MT"/>
            </a:endParaRPr>
          </a:p>
        </p:txBody>
      </p:sp>
      <p:sp>
        <p:nvSpPr>
          <p:cNvPr id="9" name="TextBox 8"/>
          <p:cNvSpPr txBox="1"/>
          <p:nvPr/>
        </p:nvSpPr>
        <p:spPr>
          <a:xfrm>
            <a:off x="3917950" y="4316631"/>
            <a:ext cx="23749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&amp; MRI</a:t>
            </a:r>
            <a:endParaRPr lang="en-US" sz="1800" dirty="0">
              <a:solidFill>
                <a:prstClr val="black"/>
              </a:solidFill>
              <a:latin typeface="News Gothic MT"/>
            </a:endParaRPr>
          </a:p>
        </p:txBody>
      </p:sp>
      <p:sp>
        <p:nvSpPr>
          <p:cNvPr id="10" name="TextBox 9"/>
          <p:cNvSpPr txBox="1"/>
          <p:nvPr/>
        </p:nvSpPr>
        <p:spPr>
          <a:xfrm>
            <a:off x="6889750" y="4291231"/>
            <a:ext cx="2171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only</a:t>
            </a:r>
            <a:endParaRPr lang="en-US" sz="1800" dirty="0">
              <a:solidFill>
                <a:prstClr val="black"/>
              </a:solidFill>
              <a:latin typeface="News Gothic MT"/>
            </a:endParaRPr>
          </a:p>
        </p:txBody>
      </p:sp>
      <p:sp>
        <p:nvSpPr>
          <p:cNvPr id="11" name="TextBox 10"/>
          <p:cNvSpPr txBox="1"/>
          <p:nvPr/>
        </p:nvSpPr>
        <p:spPr>
          <a:xfrm>
            <a:off x="2971800" y="5805964"/>
            <a:ext cx="24384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Treatment Outcomes </a:t>
            </a:r>
          </a:p>
        </p:txBody>
      </p:sp>
      <p:cxnSp>
        <p:nvCxnSpPr>
          <p:cNvPr id="15" name="Straight Connector 14"/>
          <p:cNvCxnSpPr/>
          <p:nvPr/>
        </p:nvCxnSpPr>
        <p:spPr>
          <a:xfrm>
            <a:off x="4737100" y="1193800"/>
            <a:ext cx="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41700" y="1207869"/>
            <a:ext cx="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37100" y="2159000"/>
            <a:ext cx="368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717800" y="2159000"/>
            <a:ext cx="723900" cy="14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613400" y="2525931"/>
            <a:ext cx="0" cy="459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31100" y="2525931"/>
            <a:ext cx="0" cy="459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397000" y="2708870"/>
            <a:ext cx="0" cy="1582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13400" y="3644900"/>
            <a:ext cx="0" cy="646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531100" y="3644900"/>
            <a:ext cx="0" cy="646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978400" y="4962962"/>
            <a:ext cx="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5410200" y="4937562"/>
            <a:ext cx="173990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 idx="2"/>
          </p:cNvCxnSpPr>
          <p:nvPr/>
        </p:nvCxnSpPr>
        <p:spPr>
          <a:xfrm>
            <a:off x="1428750" y="4937562"/>
            <a:ext cx="154305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795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Endpoints IMPRESS Trial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a:t>Primary: </a:t>
            </a:r>
            <a:endParaRPr lang="en-US" dirty="0" smtClean="0"/>
          </a:p>
          <a:p>
            <a:pPr lvl="1">
              <a:buFont typeface="Wingdings" charset="2"/>
              <a:buChar char="Ø"/>
            </a:pPr>
            <a:r>
              <a:rPr lang="en-US" b="1" dirty="0" smtClean="0">
                <a:effectLst/>
              </a:rPr>
              <a:t>Observational: </a:t>
            </a:r>
            <a:r>
              <a:rPr lang="en-US" dirty="0" smtClean="0">
                <a:effectLst/>
              </a:rPr>
              <a:t>Measure difference in detection of high risk patients between CT and MRI and the resultant difference in Rx strategy</a:t>
            </a:r>
          </a:p>
          <a:p>
            <a:pPr lvl="1">
              <a:buFont typeface="Wingdings" charset="2"/>
              <a:buChar char="Ø"/>
            </a:pPr>
            <a:r>
              <a:rPr lang="en-US" b="1" dirty="0" err="1" smtClean="0"/>
              <a:t>Randomised</a:t>
            </a:r>
            <a:r>
              <a:rPr lang="en-US" b="1" dirty="0" smtClean="0"/>
              <a:t>:</a:t>
            </a:r>
            <a:r>
              <a:rPr lang="en-US" dirty="0" smtClean="0"/>
              <a:t> Compare the proportion of patients undergoing radical treatment in the two arms</a:t>
            </a:r>
            <a:endParaRPr lang="en-US" dirty="0" smtClean="0">
              <a:effectLst/>
            </a:endParaRPr>
          </a:p>
          <a:p>
            <a:r>
              <a:rPr lang="en-US" dirty="0" smtClean="0"/>
              <a:t>Secondary</a:t>
            </a:r>
            <a:r>
              <a:rPr lang="en-US" dirty="0"/>
              <a:t>: </a:t>
            </a:r>
            <a:endParaRPr lang="en-US" dirty="0" smtClean="0"/>
          </a:p>
          <a:p>
            <a:pPr lvl="1">
              <a:buFont typeface="Wingdings" charset="2"/>
              <a:buChar char="Ø"/>
            </a:pPr>
            <a:r>
              <a:rPr lang="en-US" dirty="0"/>
              <a:t>R</a:t>
            </a:r>
            <a:r>
              <a:rPr lang="en-US" dirty="0" smtClean="0"/>
              <a:t>ecurrence </a:t>
            </a:r>
            <a:r>
              <a:rPr lang="en-US" dirty="0"/>
              <a:t>rate </a:t>
            </a:r>
            <a:r>
              <a:rPr lang="en-US" dirty="0" smtClean="0"/>
              <a:t>at 1, 3 and 5 years</a:t>
            </a:r>
            <a:endParaRPr lang="en-US" dirty="0"/>
          </a:p>
          <a:p>
            <a:pPr lvl="1">
              <a:buFont typeface="Wingdings" charset="2"/>
              <a:buChar char="Ø"/>
            </a:pPr>
            <a:r>
              <a:rPr lang="en-US" dirty="0" smtClean="0"/>
              <a:t>OS </a:t>
            </a:r>
            <a:r>
              <a:rPr lang="en-US" dirty="0"/>
              <a:t>and </a:t>
            </a:r>
            <a:r>
              <a:rPr lang="en-US" dirty="0" smtClean="0"/>
              <a:t>DFS at 1, 3 and 5 years </a:t>
            </a:r>
            <a:endParaRPr lang="en-US" dirty="0"/>
          </a:p>
          <a:p>
            <a:pPr lvl="1">
              <a:buFont typeface="Wingdings" charset="2"/>
              <a:buChar char="Ø"/>
            </a:pPr>
            <a:r>
              <a:rPr lang="en-US" dirty="0"/>
              <a:t>A</a:t>
            </a:r>
            <a:r>
              <a:rPr lang="en-US" dirty="0" smtClean="0"/>
              <a:t>ccuracy </a:t>
            </a:r>
            <a:r>
              <a:rPr lang="en-US" dirty="0"/>
              <a:t>of CT and MRI to identify poor prognosis </a:t>
            </a:r>
            <a:r>
              <a:rPr lang="en-US" dirty="0" err="1"/>
              <a:t>tumours</a:t>
            </a:r>
            <a:r>
              <a:rPr lang="en-US" dirty="0"/>
              <a:t> compared to the gold standard of histopathology </a:t>
            </a:r>
          </a:p>
          <a:p>
            <a:pPr lvl="1">
              <a:buFont typeface="Wingdings" charset="2"/>
              <a:buChar char="Ø"/>
            </a:pPr>
            <a:r>
              <a:rPr lang="en-US" dirty="0"/>
              <a:t>Q</a:t>
            </a:r>
            <a:r>
              <a:rPr lang="en-US" dirty="0" smtClean="0"/>
              <a:t>uality </a:t>
            </a:r>
            <a:r>
              <a:rPr lang="en-US" dirty="0"/>
              <a:t>of surgery </a:t>
            </a:r>
            <a:endParaRPr lang="en-US" dirty="0" smtClean="0"/>
          </a:p>
          <a:p>
            <a:pPr lvl="1">
              <a:buFont typeface="Wingdings" charset="2"/>
              <a:buChar char="Ø"/>
            </a:pPr>
            <a:r>
              <a:rPr lang="en-US" dirty="0" smtClean="0"/>
              <a:t>CRM positivity rates on pathology</a:t>
            </a:r>
          </a:p>
          <a:p>
            <a:pPr lvl="1">
              <a:buFont typeface="Wingdings" charset="2"/>
              <a:buChar char="Ø"/>
            </a:pPr>
            <a:r>
              <a:rPr lang="en-US" dirty="0" smtClean="0"/>
              <a:t>Permanent </a:t>
            </a:r>
            <a:r>
              <a:rPr lang="en-US" dirty="0" err="1" smtClean="0"/>
              <a:t>defunctioning</a:t>
            </a:r>
            <a:r>
              <a:rPr lang="en-US" dirty="0" smtClean="0"/>
              <a:t> stoma rates</a:t>
            </a:r>
            <a:endParaRPr lang="en-US" dirty="0"/>
          </a:p>
          <a:p>
            <a:endParaRPr lang="en-US" dirty="0"/>
          </a:p>
        </p:txBody>
      </p:sp>
    </p:spTree>
    <p:extLst>
      <p:ext uri="{BB962C8B-B14F-4D97-AF65-F5344CB8AC3E}">
        <p14:creationId xmlns:p14="http://schemas.microsoft.com/office/powerpoint/2010/main" val="769886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p:txBody>
          <a:bodyPr/>
          <a:lstStyle/>
          <a:p>
            <a:r>
              <a:rPr lang="en-US" dirty="0" smtClean="0"/>
              <a:t>Observational and </a:t>
            </a:r>
            <a:r>
              <a:rPr lang="en-US" dirty="0" err="1" smtClean="0"/>
              <a:t>randomised</a:t>
            </a:r>
            <a:r>
              <a:rPr lang="en-US" dirty="0" smtClean="0"/>
              <a:t> arms (1:1)</a:t>
            </a:r>
          </a:p>
          <a:p>
            <a:r>
              <a:rPr lang="en-US" dirty="0" smtClean="0"/>
              <a:t>Expected improvement of 20% in sensitivity of detection of high risk patients, 97 patients need to be </a:t>
            </a:r>
            <a:r>
              <a:rPr lang="en-US" dirty="0" err="1" smtClean="0"/>
              <a:t>randomised</a:t>
            </a:r>
            <a:r>
              <a:rPr lang="en-US" dirty="0" smtClean="0"/>
              <a:t> to each arm</a:t>
            </a:r>
          </a:p>
          <a:p>
            <a:r>
              <a:rPr lang="en-US" dirty="0" smtClean="0"/>
              <a:t>Drop out rate 20%</a:t>
            </a:r>
          </a:p>
          <a:p>
            <a:r>
              <a:rPr lang="en-US" dirty="0" smtClean="0"/>
              <a:t>243 patients needed in </a:t>
            </a:r>
            <a:r>
              <a:rPr lang="en-US" dirty="0" err="1" smtClean="0"/>
              <a:t>randomisation</a:t>
            </a:r>
            <a:r>
              <a:rPr lang="en-US" dirty="0" smtClean="0"/>
              <a:t> arm</a:t>
            </a:r>
          </a:p>
          <a:p>
            <a:r>
              <a:rPr lang="en-US" dirty="0" err="1" smtClean="0"/>
              <a:t>Folllow</a:t>
            </a:r>
            <a:r>
              <a:rPr lang="en-US" dirty="0" smtClean="0"/>
              <a:t>-up 5 years, </a:t>
            </a:r>
          </a:p>
          <a:p>
            <a:pPr lvl="1"/>
            <a:r>
              <a:rPr lang="en-US" dirty="0" smtClean="0"/>
              <a:t>outcomes reported at 1, 3, and 5 years</a:t>
            </a:r>
            <a:endParaRPr lang="en-US" dirty="0"/>
          </a:p>
        </p:txBody>
      </p:sp>
    </p:spTree>
    <p:extLst>
      <p:ext uri="{BB962C8B-B14F-4D97-AF65-F5344CB8AC3E}">
        <p14:creationId xmlns:p14="http://schemas.microsoft.com/office/powerpoint/2010/main" val="3751682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561538"/>
            <a:ext cx="21590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Biopsy proven sigmoid cancer</a:t>
            </a:r>
            <a:endParaRPr lang="en-US" sz="1800" dirty="0">
              <a:solidFill>
                <a:prstClr val="black"/>
              </a:solidFill>
              <a:latin typeface="News Gothic MT"/>
            </a:endParaRPr>
          </a:p>
        </p:txBody>
      </p:sp>
      <p:sp>
        <p:nvSpPr>
          <p:cNvPr id="4" name="TextBox 3"/>
          <p:cNvSpPr txBox="1"/>
          <p:nvPr/>
        </p:nvSpPr>
        <p:spPr>
          <a:xfrm>
            <a:off x="304800" y="1785540"/>
            <a:ext cx="2413000" cy="923330"/>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OBSERVATIONAL PATHWAY</a:t>
            </a:r>
          </a:p>
          <a:p>
            <a:pPr defTabSz="457200" fontAlgn="auto">
              <a:spcBef>
                <a:spcPts val="0"/>
              </a:spcBef>
              <a:spcAft>
                <a:spcPts val="0"/>
              </a:spcAft>
            </a:pPr>
            <a:r>
              <a:rPr lang="en-US" sz="1800" dirty="0" smtClean="0">
                <a:solidFill>
                  <a:prstClr val="black"/>
                </a:solidFill>
                <a:latin typeface="News Gothic MT"/>
              </a:rPr>
              <a:t>MRI is local policy</a:t>
            </a:r>
            <a:endParaRPr lang="en-US" sz="1800" dirty="0">
              <a:solidFill>
                <a:prstClr val="black"/>
              </a:solidFill>
              <a:latin typeface="News Gothic MT"/>
            </a:endParaRPr>
          </a:p>
        </p:txBody>
      </p:sp>
      <p:sp>
        <p:nvSpPr>
          <p:cNvPr id="5" name="TextBox 4"/>
          <p:cNvSpPr txBox="1"/>
          <p:nvPr/>
        </p:nvSpPr>
        <p:spPr>
          <a:xfrm>
            <a:off x="406400" y="4291231"/>
            <a:ext cx="2044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&amp; MRI</a:t>
            </a:r>
            <a:endParaRPr lang="en-US" sz="1800" dirty="0">
              <a:solidFill>
                <a:prstClr val="black"/>
              </a:solidFill>
              <a:latin typeface="News Gothic MT"/>
            </a:endParaRPr>
          </a:p>
        </p:txBody>
      </p:sp>
      <p:sp>
        <p:nvSpPr>
          <p:cNvPr id="6" name="TextBox 5"/>
          <p:cNvSpPr txBox="1"/>
          <p:nvPr/>
        </p:nvSpPr>
        <p:spPr>
          <a:xfrm>
            <a:off x="5105400" y="1879600"/>
            <a:ext cx="28702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INTERVENTIONAL PATHWAY </a:t>
            </a:r>
          </a:p>
        </p:txBody>
      </p:sp>
      <p:sp>
        <p:nvSpPr>
          <p:cNvPr id="7" name="TextBox 6"/>
          <p:cNvSpPr txBox="1"/>
          <p:nvPr/>
        </p:nvSpPr>
        <p:spPr>
          <a:xfrm>
            <a:off x="4013200" y="2998569"/>
            <a:ext cx="23241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err="1" smtClean="0">
                <a:solidFill>
                  <a:prstClr val="black"/>
                </a:solidFill>
                <a:latin typeface="News Gothic MT"/>
              </a:rPr>
              <a:t>Randomised</a:t>
            </a:r>
            <a:r>
              <a:rPr lang="en-US" sz="1800" dirty="0" smtClean="0">
                <a:solidFill>
                  <a:prstClr val="black"/>
                </a:solidFill>
                <a:latin typeface="News Gothic MT"/>
              </a:rPr>
              <a:t> to have MRI</a:t>
            </a:r>
            <a:endParaRPr lang="en-US" sz="1800" dirty="0">
              <a:solidFill>
                <a:prstClr val="black"/>
              </a:solidFill>
              <a:latin typeface="News Gothic MT"/>
            </a:endParaRPr>
          </a:p>
        </p:txBody>
      </p:sp>
      <p:sp>
        <p:nvSpPr>
          <p:cNvPr id="8" name="TextBox 7"/>
          <p:cNvSpPr txBox="1"/>
          <p:nvPr/>
        </p:nvSpPr>
        <p:spPr>
          <a:xfrm>
            <a:off x="6794500" y="2998569"/>
            <a:ext cx="2171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err="1" smtClean="0">
                <a:solidFill>
                  <a:prstClr val="black"/>
                </a:solidFill>
                <a:latin typeface="News Gothic MT"/>
              </a:rPr>
              <a:t>Randomised</a:t>
            </a:r>
            <a:r>
              <a:rPr lang="en-US" sz="1800" dirty="0" smtClean="0">
                <a:solidFill>
                  <a:prstClr val="black"/>
                </a:solidFill>
                <a:latin typeface="News Gothic MT"/>
              </a:rPr>
              <a:t> not to have MRI</a:t>
            </a:r>
            <a:endParaRPr lang="en-US" sz="1800" dirty="0">
              <a:solidFill>
                <a:prstClr val="black"/>
              </a:solidFill>
              <a:latin typeface="News Gothic MT"/>
            </a:endParaRPr>
          </a:p>
        </p:txBody>
      </p:sp>
      <p:sp>
        <p:nvSpPr>
          <p:cNvPr id="9" name="TextBox 8"/>
          <p:cNvSpPr txBox="1"/>
          <p:nvPr/>
        </p:nvSpPr>
        <p:spPr>
          <a:xfrm>
            <a:off x="3917950" y="4316631"/>
            <a:ext cx="23749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&amp; MRI</a:t>
            </a:r>
            <a:endParaRPr lang="en-US" sz="1800" dirty="0">
              <a:solidFill>
                <a:prstClr val="black"/>
              </a:solidFill>
              <a:latin typeface="News Gothic MT"/>
            </a:endParaRPr>
          </a:p>
        </p:txBody>
      </p:sp>
      <p:sp>
        <p:nvSpPr>
          <p:cNvPr id="10" name="TextBox 9"/>
          <p:cNvSpPr txBox="1"/>
          <p:nvPr/>
        </p:nvSpPr>
        <p:spPr>
          <a:xfrm>
            <a:off x="6889750" y="4291231"/>
            <a:ext cx="21717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MDT review CT only</a:t>
            </a:r>
            <a:endParaRPr lang="en-US" sz="1800" dirty="0">
              <a:solidFill>
                <a:prstClr val="black"/>
              </a:solidFill>
              <a:latin typeface="News Gothic MT"/>
            </a:endParaRPr>
          </a:p>
        </p:txBody>
      </p:sp>
      <p:sp>
        <p:nvSpPr>
          <p:cNvPr id="11" name="TextBox 10"/>
          <p:cNvSpPr txBox="1"/>
          <p:nvPr/>
        </p:nvSpPr>
        <p:spPr>
          <a:xfrm>
            <a:off x="2971800" y="5805964"/>
            <a:ext cx="2438400" cy="646331"/>
          </a:xfrm>
          <a:prstGeom prst="rect">
            <a:avLst/>
          </a:prstGeom>
          <a:solidFill>
            <a:schemeClr val="tx2">
              <a:lumMod val="20000"/>
              <a:lumOff val="80000"/>
              <a:alpha val="80000"/>
            </a:schemeClr>
          </a:solidFill>
          <a:ln>
            <a:solidFill>
              <a:schemeClr val="tx2"/>
            </a:solidFill>
          </a:ln>
        </p:spPr>
        <p:txBody>
          <a:bodyPr wrap="square" rtlCol="0">
            <a:spAutoFit/>
          </a:bodyPr>
          <a:lstStyle/>
          <a:p>
            <a:pPr defTabSz="457200" fontAlgn="auto">
              <a:spcBef>
                <a:spcPts val="0"/>
              </a:spcBef>
              <a:spcAft>
                <a:spcPts val="0"/>
              </a:spcAft>
            </a:pPr>
            <a:r>
              <a:rPr lang="en-US" sz="1800" dirty="0" smtClean="0">
                <a:solidFill>
                  <a:prstClr val="black"/>
                </a:solidFill>
                <a:latin typeface="News Gothic MT"/>
              </a:rPr>
              <a:t>Treatment Outcomes </a:t>
            </a:r>
          </a:p>
        </p:txBody>
      </p:sp>
      <p:cxnSp>
        <p:nvCxnSpPr>
          <p:cNvPr id="15" name="Straight Connector 14"/>
          <p:cNvCxnSpPr/>
          <p:nvPr/>
        </p:nvCxnSpPr>
        <p:spPr>
          <a:xfrm>
            <a:off x="4737100" y="1193800"/>
            <a:ext cx="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41700" y="1207869"/>
            <a:ext cx="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37100" y="2159000"/>
            <a:ext cx="368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717800" y="2159000"/>
            <a:ext cx="723900" cy="14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613400" y="2525931"/>
            <a:ext cx="0" cy="459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31100" y="2525931"/>
            <a:ext cx="0" cy="459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397000" y="2708870"/>
            <a:ext cx="0" cy="1582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13400" y="3644900"/>
            <a:ext cx="0" cy="646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531100" y="3644900"/>
            <a:ext cx="0" cy="646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978400" y="4962962"/>
            <a:ext cx="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5410200" y="4937562"/>
            <a:ext cx="173990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5" idx="2"/>
          </p:cNvCxnSpPr>
          <p:nvPr/>
        </p:nvCxnSpPr>
        <p:spPr>
          <a:xfrm>
            <a:off x="1428750" y="4937562"/>
            <a:ext cx="1543050" cy="843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396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a:t>
            </a:r>
            <a:endParaRPr lang="en-US" dirty="0"/>
          </a:p>
        </p:txBody>
      </p:sp>
      <p:sp>
        <p:nvSpPr>
          <p:cNvPr id="8" name="Content Placeholder 7"/>
          <p:cNvSpPr>
            <a:spLocks noGrp="1"/>
          </p:cNvSpPr>
          <p:nvPr>
            <p:ph sz="half" idx="1"/>
          </p:nvPr>
        </p:nvSpPr>
        <p:spPr/>
        <p:txBody>
          <a:bodyPr>
            <a:normAutofit fontScale="25000" lnSpcReduction="20000"/>
          </a:bodyPr>
          <a:lstStyle/>
          <a:p>
            <a:pPr marL="0" indent="0">
              <a:buNone/>
            </a:pPr>
            <a:r>
              <a:rPr lang="en-US" sz="8000" b="1" dirty="0" smtClean="0">
                <a:latin typeface="Arial"/>
                <a:cs typeface="Arial"/>
              </a:rPr>
              <a:t>Open: </a:t>
            </a:r>
          </a:p>
          <a:p>
            <a:r>
              <a:rPr lang="en-US" sz="8000" dirty="0" smtClean="0">
                <a:latin typeface="Arial"/>
                <a:cs typeface="Arial"/>
              </a:rPr>
              <a:t>RMH</a:t>
            </a:r>
            <a:endParaRPr lang="en-US" sz="8000" dirty="0">
              <a:latin typeface="Arial"/>
              <a:cs typeface="Arial"/>
            </a:endParaRPr>
          </a:p>
          <a:p>
            <a:r>
              <a:rPr lang="en-US" sz="8000" dirty="0">
                <a:latin typeface="Arial"/>
                <a:cs typeface="Arial"/>
              </a:rPr>
              <a:t>Croydon</a:t>
            </a:r>
          </a:p>
          <a:p>
            <a:r>
              <a:rPr lang="en-US" sz="8000" dirty="0">
                <a:latin typeface="Arial"/>
                <a:cs typeface="Arial"/>
              </a:rPr>
              <a:t>Salisbury</a:t>
            </a:r>
          </a:p>
          <a:p>
            <a:r>
              <a:rPr lang="en-US" sz="8000" dirty="0">
                <a:latin typeface="Arial"/>
                <a:cs typeface="Arial"/>
              </a:rPr>
              <a:t>Harrogate</a:t>
            </a:r>
          </a:p>
          <a:p>
            <a:r>
              <a:rPr lang="en-US" sz="8000" dirty="0">
                <a:latin typeface="Arial"/>
                <a:cs typeface="Arial"/>
              </a:rPr>
              <a:t>St Mark’s</a:t>
            </a:r>
          </a:p>
        </p:txBody>
      </p:sp>
      <p:sp>
        <p:nvSpPr>
          <p:cNvPr id="9" name="Content Placeholder 8"/>
          <p:cNvSpPr>
            <a:spLocks noGrp="1"/>
          </p:cNvSpPr>
          <p:nvPr>
            <p:ph sz="half" idx="2"/>
          </p:nvPr>
        </p:nvSpPr>
        <p:spPr/>
        <p:txBody>
          <a:bodyPr>
            <a:normAutofit fontScale="25000" lnSpcReduction="20000"/>
          </a:bodyPr>
          <a:lstStyle/>
          <a:p>
            <a:pPr marL="0" indent="0">
              <a:buNone/>
            </a:pPr>
            <a:r>
              <a:rPr lang="en-US" sz="8000" b="1" dirty="0" smtClean="0">
                <a:latin typeface="Arial"/>
                <a:cs typeface="Arial"/>
              </a:rPr>
              <a:t>Opening:</a:t>
            </a:r>
          </a:p>
          <a:p>
            <a:r>
              <a:rPr lang="en-US" sz="7200" dirty="0">
                <a:latin typeface="Arial"/>
                <a:cs typeface="Arial"/>
              </a:rPr>
              <a:t>Portsmouth</a:t>
            </a:r>
          </a:p>
          <a:p>
            <a:r>
              <a:rPr lang="en-US" sz="7200" dirty="0">
                <a:latin typeface="Arial"/>
                <a:cs typeface="Arial"/>
              </a:rPr>
              <a:t>Taunton</a:t>
            </a:r>
          </a:p>
          <a:p>
            <a:r>
              <a:rPr lang="en-US" sz="7200" dirty="0" err="1">
                <a:latin typeface="Arial"/>
                <a:cs typeface="Arial"/>
              </a:rPr>
              <a:t>Yeovil</a:t>
            </a:r>
            <a:endParaRPr lang="en-US" sz="7200" dirty="0">
              <a:latin typeface="Arial"/>
              <a:cs typeface="Arial"/>
            </a:endParaRPr>
          </a:p>
          <a:p>
            <a:r>
              <a:rPr lang="en-US" sz="7200" dirty="0" err="1">
                <a:latin typeface="Arial"/>
                <a:cs typeface="Arial"/>
              </a:rPr>
              <a:t>Macclesfield</a:t>
            </a:r>
            <a:endParaRPr lang="en-US" sz="7200" dirty="0">
              <a:latin typeface="Arial"/>
              <a:cs typeface="Arial"/>
            </a:endParaRPr>
          </a:p>
          <a:p>
            <a:r>
              <a:rPr lang="en-US" sz="7200" dirty="0" err="1">
                <a:latin typeface="Arial"/>
                <a:cs typeface="Arial"/>
              </a:rPr>
              <a:t>Scunthorpe</a:t>
            </a:r>
            <a:endParaRPr lang="en-US" sz="7200" dirty="0">
              <a:latin typeface="Arial"/>
              <a:cs typeface="Arial"/>
            </a:endParaRPr>
          </a:p>
          <a:p>
            <a:r>
              <a:rPr lang="en-US" sz="7200" dirty="0">
                <a:latin typeface="Arial"/>
                <a:cs typeface="Arial"/>
              </a:rPr>
              <a:t>Manchester Royal Infirmary</a:t>
            </a:r>
          </a:p>
          <a:p>
            <a:r>
              <a:rPr lang="en-US" sz="7200" dirty="0" err="1">
                <a:latin typeface="Arial"/>
                <a:cs typeface="Arial"/>
              </a:rPr>
              <a:t>Hinchingbrooke</a:t>
            </a:r>
            <a:endParaRPr lang="en-US" sz="7200" dirty="0">
              <a:latin typeface="Arial"/>
              <a:cs typeface="Arial"/>
            </a:endParaRPr>
          </a:p>
          <a:p>
            <a:r>
              <a:rPr lang="en-US" sz="7200" dirty="0">
                <a:latin typeface="Arial"/>
                <a:cs typeface="Arial"/>
              </a:rPr>
              <a:t>East Kent</a:t>
            </a:r>
          </a:p>
          <a:p>
            <a:r>
              <a:rPr lang="en-US" sz="7200" dirty="0" err="1">
                <a:latin typeface="Arial"/>
                <a:cs typeface="Arial"/>
              </a:rPr>
              <a:t>Leigton</a:t>
            </a:r>
            <a:endParaRPr lang="en-US" sz="7200" dirty="0">
              <a:latin typeface="Arial"/>
              <a:cs typeface="Arial"/>
            </a:endParaRPr>
          </a:p>
          <a:p>
            <a:r>
              <a:rPr lang="en-US" sz="7200" dirty="0">
                <a:latin typeface="Arial"/>
                <a:cs typeface="Arial"/>
              </a:rPr>
              <a:t>North Tees</a:t>
            </a:r>
          </a:p>
          <a:p>
            <a:r>
              <a:rPr lang="en-US" sz="7200" dirty="0">
                <a:latin typeface="Arial"/>
                <a:cs typeface="Arial"/>
              </a:rPr>
              <a:t>Royal Free</a:t>
            </a:r>
          </a:p>
        </p:txBody>
      </p:sp>
    </p:spTree>
    <p:extLst>
      <p:ext uri="{BB962C8B-B14F-4D97-AF65-F5344CB8AC3E}">
        <p14:creationId xmlns:p14="http://schemas.microsoft.com/office/powerpoint/2010/main" val="483624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13976"/>
            <a:ext cx="8042276" cy="1336956"/>
          </a:xfrm>
        </p:spPr>
        <p:txBody>
          <a:bodyPr>
            <a:noAutofit/>
          </a:bodyPr>
          <a:lstStyle/>
          <a:p>
            <a:r>
              <a:rPr lang="en-US" sz="2400" b="1" dirty="0"/>
              <a:t>IMPRESS Trial</a:t>
            </a:r>
            <a:br>
              <a:rPr lang="en-US" sz="2400" b="1" dirty="0"/>
            </a:br>
            <a:r>
              <a:rPr lang="en-US" sz="2400" b="1" dirty="0" err="1"/>
              <a:t>IMProving</a:t>
            </a:r>
            <a:r>
              <a:rPr lang="en-US" sz="2400" b="1" dirty="0"/>
              <a:t> Radical treatment through MRI Evaluation of pelvic Sigmoid </a:t>
            </a:r>
            <a:r>
              <a:rPr lang="en-US" sz="2400" b="1" dirty="0" err="1"/>
              <a:t>cancerS</a:t>
            </a:r>
            <a:r>
              <a:rPr lang="en-US" sz="2400" b="1" dirty="0"/>
              <a:t> </a:t>
            </a:r>
            <a:r>
              <a:rPr lang="en-US" sz="2400" b="1" dirty="0" smtClean="0">
                <a:effectLst/>
              </a:rPr>
              <a:t/>
            </a:r>
            <a:br>
              <a:rPr lang="en-US" sz="2400" b="1" dirty="0" smtClean="0">
                <a:effectLst/>
              </a:rPr>
            </a:br>
            <a:endParaRPr lang="en-US" sz="2400" b="1" dirty="0"/>
          </a:p>
        </p:txBody>
      </p:sp>
      <p:sp>
        <p:nvSpPr>
          <p:cNvPr id="3" name="Content Placeholder 2"/>
          <p:cNvSpPr>
            <a:spLocks noGrp="1"/>
          </p:cNvSpPr>
          <p:nvPr>
            <p:ph idx="1"/>
          </p:nvPr>
        </p:nvSpPr>
        <p:spPr>
          <a:xfrm>
            <a:off x="549275" y="2324101"/>
            <a:ext cx="8042276" cy="4343400"/>
          </a:xfrm>
        </p:spPr>
        <p:txBody>
          <a:bodyPr>
            <a:normAutofit/>
          </a:bodyPr>
          <a:lstStyle/>
          <a:p>
            <a:r>
              <a:rPr lang="en-US" dirty="0" smtClean="0"/>
              <a:t>Contact </a:t>
            </a:r>
            <a:endParaRPr lang="en-US" dirty="0" smtClean="0">
              <a:effectLst/>
            </a:endParaRPr>
          </a:p>
          <a:p>
            <a:pPr lvl="1"/>
            <a:r>
              <a:rPr lang="en-US" dirty="0" smtClean="0"/>
              <a:t>Gina Brown (Principal Investigator) </a:t>
            </a:r>
            <a:endParaRPr lang="en-US" dirty="0" smtClean="0">
              <a:effectLst/>
            </a:endParaRPr>
          </a:p>
          <a:p>
            <a:pPr marL="457200" lvl="1" indent="0">
              <a:buNone/>
            </a:pPr>
            <a:r>
              <a:rPr lang="en-US" dirty="0" smtClean="0">
                <a:hlinkClick r:id="rId2"/>
              </a:rPr>
              <a:t>Gina.Brown@rmh.nhs.uk</a:t>
            </a:r>
            <a:r>
              <a:rPr lang="en-US" dirty="0" smtClean="0"/>
              <a:t> </a:t>
            </a:r>
          </a:p>
          <a:p>
            <a:pPr marL="457200" lvl="1" indent="0">
              <a:buNone/>
            </a:pPr>
            <a:endParaRPr lang="en-US" dirty="0" smtClean="0">
              <a:effectLst/>
            </a:endParaRPr>
          </a:p>
          <a:p>
            <a:pPr lvl="1"/>
            <a:r>
              <a:rPr lang="en-US" dirty="0" smtClean="0"/>
              <a:t>Lisa </a:t>
            </a:r>
            <a:r>
              <a:rPr lang="en-US" dirty="0" err="1" smtClean="0"/>
              <a:t>Scerri</a:t>
            </a:r>
            <a:r>
              <a:rPr lang="en-US" dirty="0" smtClean="0"/>
              <a:t> (Clinical Trial Coordinator) </a:t>
            </a:r>
            <a:endParaRPr lang="en-US" dirty="0" smtClean="0">
              <a:effectLst/>
            </a:endParaRPr>
          </a:p>
          <a:p>
            <a:pPr marL="457200" lvl="1" indent="0">
              <a:buNone/>
            </a:pPr>
            <a:r>
              <a:rPr lang="en-US" dirty="0" smtClean="0">
                <a:hlinkClick r:id="rId3"/>
              </a:rPr>
              <a:t>lisa.scerri@rmh.nhs.uk</a:t>
            </a:r>
            <a:r>
              <a:rPr lang="en-US" dirty="0" smtClean="0"/>
              <a:t> 0208 915 6067 </a:t>
            </a:r>
            <a:endParaRPr lang="en-US" dirty="0" smtClean="0">
              <a:effectLst/>
            </a:endParaRPr>
          </a:p>
          <a:p>
            <a:endParaRPr lang="en-US" dirty="0"/>
          </a:p>
        </p:txBody>
      </p:sp>
    </p:spTree>
    <p:extLst>
      <p:ext uri="{BB962C8B-B14F-4D97-AF65-F5344CB8AC3E}">
        <p14:creationId xmlns:p14="http://schemas.microsoft.com/office/powerpoint/2010/main" val="3432245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NL" dirty="0" smtClean="0"/>
              <a:t>Sigmoid cancer</a:t>
            </a:r>
            <a:endParaRPr lang="nl-NL" dirty="0"/>
          </a:p>
        </p:txBody>
      </p:sp>
      <p:sp>
        <p:nvSpPr>
          <p:cNvPr id="6147" name="Rectangle 3"/>
          <p:cNvSpPr>
            <a:spLocks noGrp="1" noChangeArrowheads="1"/>
          </p:cNvSpPr>
          <p:nvPr>
            <p:ph type="body" idx="1"/>
          </p:nvPr>
        </p:nvSpPr>
        <p:spPr/>
        <p:txBody>
          <a:bodyPr/>
          <a:lstStyle/>
          <a:p>
            <a:pPr>
              <a:lnSpc>
                <a:spcPct val="90000"/>
              </a:lnSpc>
            </a:pPr>
            <a:endParaRPr lang="nl-NL" sz="2400"/>
          </a:p>
          <a:p>
            <a:pPr>
              <a:lnSpc>
                <a:spcPct val="90000"/>
              </a:lnSpc>
            </a:pPr>
            <a:r>
              <a:rPr lang="nl-NL" sz="2400"/>
              <a:t>Sigmoid cancer has a high recurrence rate</a:t>
            </a:r>
          </a:p>
          <a:p>
            <a:pPr>
              <a:lnSpc>
                <a:spcPct val="90000"/>
              </a:lnSpc>
            </a:pPr>
            <a:r>
              <a:rPr lang="nl-NL" sz="2400"/>
              <a:t>Sigmoid cancer has a worse outcome than rectal cancer</a:t>
            </a:r>
          </a:p>
          <a:p>
            <a:pPr>
              <a:lnSpc>
                <a:spcPct val="90000"/>
              </a:lnSpc>
            </a:pPr>
            <a:r>
              <a:rPr lang="en-US" sz="2400"/>
              <a:t>MRI is able to identify poor prognostic tumours preoperatively</a:t>
            </a:r>
          </a:p>
          <a:p>
            <a:pPr>
              <a:lnSpc>
                <a:spcPct val="90000"/>
              </a:lnSpc>
            </a:pPr>
            <a:r>
              <a:rPr lang="en-US" sz="2400"/>
              <a:t>Preoperative staging enhances optimal treatment strategy including neoadjuvant treatment</a:t>
            </a:r>
            <a:endParaRPr lang="nl-NL" sz="2400"/>
          </a:p>
          <a:p>
            <a:pPr>
              <a:lnSpc>
                <a:spcPct val="90000"/>
              </a:lnSpc>
            </a:pPr>
            <a:r>
              <a:rPr lang="nl-NL" sz="2400"/>
              <a:t>Sigmoid cancer with poor prognostic features should be discussed for neoadjuvant treatment (IMPRESS Trial)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425450"/>
            <a:ext cx="7772400" cy="1143000"/>
          </a:xfrm>
        </p:spPr>
        <p:txBody>
          <a:bodyPr/>
          <a:lstStyle/>
          <a:p>
            <a:pPr eaLnBrk="1" hangingPunct="1"/>
            <a:r>
              <a:rPr lang="en-GB" sz="4000" smtClean="0"/>
              <a:t>Better staging Colon cancer: new treatment possibilities</a:t>
            </a:r>
          </a:p>
        </p:txBody>
      </p:sp>
      <p:grpSp>
        <p:nvGrpSpPr>
          <p:cNvPr id="2" name="Group 19"/>
          <p:cNvGrpSpPr>
            <a:grpSpLocks/>
          </p:cNvGrpSpPr>
          <p:nvPr/>
        </p:nvGrpSpPr>
        <p:grpSpPr bwMode="auto">
          <a:xfrm>
            <a:off x="-93663" y="1700213"/>
            <a:ext cx="9237663" cy="5157787"/>
            <a:chOff x="-59" y="1071"/>
            <a:chExt cx="5819" cy="3249"/>
          </a:xfrm>
        </p:grpSpPr>
        <p:sp>
          <p:nvSpPr>
            <p:cNvPr id="52228" name="AutoShape 3"/>
            <p:cNvSpPr>
              <a:spLocks noChangeArrowheads="1"/>
            </p:cNvSpPr>
            <p:nvPr/>
          </p:nvSpPr>
          <p:spPr bwMode="auto">
            <a:xfrm>
              <a:off x="-59" y="1399"/>
              <a:ext cx="1098" cy="1811"/>
            </a:xfrm>
            <a:prstGeom prst="rightArrowCallout">
              <a:avLst>
                <a:gd name="adj1" fmla="val 41234"/>
                <a:gd name="adj2" fmla="val 41234"/>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GB" sz="1800"/>
                <a:t>MRI based </a:t>
              </a:r>
            </a:p>
            <a:p>
              <a:pPr algn="ctr"/>
              <a:r>
                <a:rPr lang="en-GB" sz="1800"/>
                <a:t>Selection</a:t>
              </a:r>
            </a:p>
            <a:p>
              <a:pPr algn="ctr"/>
              <a:r>
                <a:rPr lang="en-GB" sz="1800"/>
                <a:t>of patients</a:t>
              </a:r>
            </a:p>
            <a:p>
              <a:pPr algn="ctr"/>
              <a:r>
                <a:rPr lang="en-GB" sz="1800"/>
                <a:t>For range </a:t>
              </a:r>
            </a:p>
            <a:p>
              <a:pPr algn="ctr"/>
              <a:r>
                <a:rPr lang="en-GB" sz="1800"/>
                <a:t>treatments</a:t>
              </a:r>
            </a:p>
          </p:txBody>
        </p:sp>
        <p:sp>
          <p:nvSpPr>
            <p:cNvPr id="52229" name="AutoShape 5"/>
            <p:cNvSpPr>
              <a:spLocks noChangeArrowheads="1"/>
            </p:cNvSpPr>
            <p:nvPr/>
          </p:nvSpPr>
          <p:spPr bwMode="auto">
            <a:xfrm>
              <a:off x="2880" y="2251"/>
              <a:ext cx="2041" cy="36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MRI and PET surveillance</a:t>
              </a:r>
            </a:p>
            <a:p>
              <a:pPr algn="ctr"/>
              <a:r>
                <a:rPr lang="en-GB" sz="1800"/>
                <a:t>Screen for metastatic disease</a:t>
              </a:r>
            </a:p>
          </p:txBody>
        </p:sp>
        <p:sp>
          <p:nvSpPr>
            <p:cNvPr id="52230" name="AutoShape 6"/>
            <p:cNvSpPr>
              <a:spLocks noChangeArrowheads="1"/>
            </p:cNvSpPr>
            <p:nvPr/>
          </p:nvSpPr>
          <p:spPr bwMode="auto">
            <a:xfrm>
              <a:off x="2835" y="2795"/>
              <a:ext cx="141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Chemoradiotherapy</a:t>
              </a:r>
            </a:p>
            <a:p>
              <a:pPr algn="ctr"/>
              <a:r>
                <a:rPr lang="en-GB" sz="1800"/>
                <a:t>Restage:</a:t>
              </a:r>
            </a:p>
            <a:p>
              <a:pPr algn="ctr"/>
              <a:endParaRPr lang="en-GB" sz="1800"/>
            </a:p>
          </p:txBody>
        </p:sp>
        <p:sp>
          <p:nvSpPr>
            <p:cNvPr id="52231" name="AutoShape 7"/>
            <p:cNvSpPr>
              <a:spLocks noChangeArrowheads="1"/>
            </p:cNvSpPr>
            <p:nvPr/>
          </p:nvSpPr>
          <p:spPr bwMode="auto">
            <a:xfrm>
              <a:off x="2789" y="1616"/>
              <a:ext cx="2781" cy="466"/>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Biological agents and neoadjuvant </a:t>
              </a:r>
            </a:p>
            <a:p>
              <a:pPr algn="ctr"/>
              <a:r>
                <a:rPr lang="en-GB" sz="1800"/>
                <a:t>chemotherapy for MRI EMVI</a:t>
              </a:r>
            </a:p>
          </p:txBody>
        </p:sp>
        <p:sp>
          <p:nvSpPr>
            <p:cNvPr id="52232" name="AutoShape 8"/>
            <p:cNvSpPr>
              <a:spLocks noChangeArrowheads="1"/>
            </p:cNvSpPr>
            <p:nvPr/>
          </p:nvSpPr>
          <p:spPr bwMode="auto">
            <a:xfrm>
              <a:off x="4384" y="2762"/>
              <a:ext cx="1376" cy="71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Further Therapy</a:t>
              </a:r>
            </a:p>
            <a:p>
              <a:pPr algn="ctr"/>
              <a:r>
                <a:rPr lang="en-GB" sz="1800"/>
                <a:t>/Extended surgery </a:t>
              </a:r>
            </a:p>
          </p:txBody>
        </p:sp>
        <p:sp>
          <p:nvSpPr>
            <p:cNvPr id="52233" name="AutoShape 9"/>
            <p:cNvSpPr>
              <a:spLocks noChangeArrowheads="1"/>
            </p:cNvSpPr>
            <p:nvPr/>
          </p:nvSpPr>
          <p:spPr bwMode="auto">
            <a:xfrm>
              <a:off x="1203" y="1071"/>
              <a:ext cx="1405" cy="549"/>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MRI T1/T2/early T3</a:t>
              </a:r>
            </a:p>
          </p:txBody>
        </p:sp>
        <p:sp>
          <p:nvSpPr>
            <p:cNvPr id="52234" name="AutoShape 14"/>
            <p:cNvSpPr>
              <a:spLocks noChangeArrowheads="1"/>
            </p:cNvSpPr>
            <p:nvPr/>
          </p:nvSpPr>
          <p:spPr bwMode="auto">
            <a:xfrm>
              <a:off x="2699" y="1117"/>
              <a:ext cx="2888" cy="34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Primary Surgery: laparoscopic</a:t>
              </a:r>
            </a:p>
          </p:txBody>
        </p:sp>
        <p:sp>
          <p:nvSpPr>
            <p:cNvPr id="52235" name="AutoShape 15"/>
            <p:cNvSpPr>
              <a:spLocks noChangeArrowheads="1"/>
            </p:cNvSpPr>
            <p:nvPr/>
          </p:nvSpPr>
          <p:spPr bwMode="auto">
            <a:xfrm>
              <a:off x="1066" y="1798"/>
              <a:ext cx="1633" cy="68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GB" sz="1800"/>
            </a:p>
            <a:p>
              <a:pPr algn="ctr"/>
              <a:r>
                <a:rPr lang="en-GB" sz="1800"/>
                <a:t>MRI T3c/T3d N any</a:t>
              </a:r>
            </a:p>
            <a:p>
              <a:pPr algn="ctr"/>
              <a:r>
                <a:rPr lang="en-GB" sz="1800"/>
                <a:t>EMVI positive </a:t>
              </a:r>
            </a:p>
            <a:p>
              <a:pPr algn="ctr"/>
              <a:r>
                <a:rPr lang="en-GB" sz="1800"/>
                <a:t>CRM safe</a:t>
              </a:r>
            </a:p>
            <a:p>
              <a:pPr algn="ctr"/>
              <a:endParaRPr lang="en-GB" sz="1800"/>
            </a:p>
          </p:txBody>
        </p:sp>
        <p:sp>
          <p:nvSpPr>
            <p:cNvPr id="52236" name="AutoShape 16"/>
            <p:cNvSpPr>
              <a:spLocks noChangeArrowheads="1"/>
            </p:cNvSpPr>
            <p:nvPr/>
          </p:nvSpPr>
          <p:spPr bwMode="auto">
            <a:xfrm>
              <a:off x="975" y="2659"/>
              <a:ext cx="1814" cy="771"/>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GB" sz="1800"/>
            </a:p>
            <a:p>
              <a:pPr algn="ctr"/>
              <a:r>
                <a:rPr lang="en-GB" sz="1800"/>
                <a:t> MRI potential resection</a:t>
              </a:r>
            </a:p>
            <a:p>
              <a:pPr algn="ctr"/>
              <a:r>
                <a:rPr lang="en-GB" sz="1800"/>
                <a:t> margin</a:t>
              </a:r>
            </a:p>
            <a:p>
              <a:pPr algn="ctr"/>
              <a:r>
                <a:rPr lang="en-GB" sz="1800"/>
                <a:t> unsafe in rectosigmoid</a:t>
              </a:r>
            </a:p>
            <a:p>
              <a:pPr algn="ctr"/>
              <a:endParaRPr lang="en-GB" sz="1800"/>
            </a:p>
          </p:txBody>
        </p:sp>
        <p:sp>
          <p:nvSpPr>
            <p:cNvPr id="52237" name="AutoShape 16"/>
            <p:cNvSpPr>
              <a:spLocks noChangeArrowheads="1"/>
            </p:cNvSpPr>
            <p:nvPr/>
          </p:nvSpPr>
          <p:spPr bwMode="auto">
            <a:xfrm>
              <a:off x="1066" y="3567"/>
              <a:ext cx="1678" cy="753"/>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GB" sz="1800"/>
            </a:p>
            <a:p>
              <a:pPr algn="ctr"/>
              <a:r>
                <a:rPr lang="en-GB" sz="1800"/>
                <a:t> MRI potential resection </a:t>
              </a:r>
            </a:p>
            <a:p>
              <a:pPr algn="ctr"/>
              <a:r>
                <a:rPr lang="en-GB" sz="1800"/>
                <a:t>margin</a:t>
              </a:r>
            </a:p>
            <a:p>
              <a:pPr algn="ctr"/>
              <a:r>
                <a:rPr lang="en-GB" sz="1800"/>
                <a:t> unsafe in colon</a:t>
              </a:r>
            </a:p>
            <a:p>
              <a:pPr algn="ctr"/>
              <a:endParaRPr lang="en-GB" sz="1800"/>
            </a:p>
          </p:txBody>
        </p:sp>
        <p:sp>
          <p:nvSpPr>
            <p:cNvPr id="52238" name="AutoShape 8"/>
            <p:cNvSpPr>
              <a:spLocks noChangeArrowheads="1"/>
            </p:cNvSpPr>
            <p:nvPr/>
          </p:nvSpPr>
          <p:spPr bwMode="auto">
            <a:xfrm>
              <a:off x="2880" y="3607"/>
              <a:ext cx="1376" cy="71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800"/>
                <a:t>Extended surgery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Survival</a:t>
            </a:r>
          </a:p>
        </p:txBody>
      </p:sp>
      <p:pic>
        <p:nvPicPr>
          <p:cNvPr id="73732" name="Picture 1" descr="cid:6147d78b1"/>
          <p:cNvPicPr>
            <a:picLocks noChangeAspect="1" noChangeArrowheads="1"/>
          </p:cNvPicPr>
          <p:nvPr/>
        </p:nvPicPr>
        <p:blipFill>
          <a:blip r:embed="rId3"/>
          <a:srcRect/>
          <a:stretch>
            <a:fillRect/>
          </a:stretch>
        </p:blipFill>
        <p:spPr bwMode="auto">
          <a:xfrm>
            <a:off x="57150" y="1700213"/>
            <a:ext cx="4837113" cy="3424237"/>
          </a:xfrm>
          <a:prstGeom prst="rect">
            <a:avLst/>
          </a:prstGeom>
          <a:noFill/>
          <a:ln w="9525">
            <a:noFill/>
            <a:miter lim="800000"/>
            <a:headEnd/>
            <a:tailEnd/>
          </a:ln>
        </p:spPr>
      </p:pic>
      <p:pic>
        <p:nvPicPr>
          <p:cNvPr id="73733" name="Picture 1" descr="cid:6144e46b1"/>
          <p:cNvPicPr>
            <a:picLocks noChangeAspect="1" noChangeArrowheads="1"/>
          </p:cNvPicPr>
          <p:nvPr/>
        </p:nvPicPr>
        <p:blipFill>
          <a:blip r:embed="rId4"/>
          <a:srcRect l="4726"/>
          <a:stretch>
            <a:fillRect/>
          </a:stretch>
        </p:blipFill>
        <p:spPr bwMode="auto">
          <a:xfrm>
            <a:off x="4535488" y="1700213"/>
            <a:ext cx="4608512" cy="3424237"/>
          </a:xfrm>
          <a:prstGeom prst="rect">
            <a:avLst/>
          </a:prstGeom>
          <a:noFill/>
          <a:ln w="9525">
            <a:noFill/>
            <a:miter lim="800000"/>
            <a:headEnd/>
            <a:tailEnd/>
          </a:ln>
        </p:spPr>
      </p:pic>
      <p:sp>
        <p:nvSpPr>
          <p:cNvPr id="73734" name="Rectangle 6"/>
          <p:cNvSpPr>
            <a:spLocks noChangeArrowheads="1"/>
          </p:cNvSpPr>
          <p:nvPr/>
        </p:nvSpPr>
        <p:spPr bwMode="auto">
          <a:xfrm>
            <a:off x="4752975" y="5124450"/>
            <a:ext cx="4103688" cy="646331"/>
          </a:xfrm>
          <a:prstGeom prst="rect">
            <a:avLst/>
          </a:prstGeom>
          <a:noFill/>
          <a:ln w="9525">
            <a:noFill/>
            <a:miter lim="800000"/>
            <a:headEnd/>
            <a:tailEnd/>
          </a:ln>
          <a:effectLst/>
        </p:spPr>
        <p:txBody>
          <a:bodyPr>
            <a:spAutoFit/>
          </a:bodyPr>
          <a:lstStyle/>
          <a:p>
            <a:r>
              <a:rPr lang="nl-NL" sz="1200" b="1" dirty="0">
                <a:solidFill>
                  <a:schemeClr val="bg1"/>
                </a:solidFill>
                <a:latin typeface="Arial" charset="0"/>
              </a:rPr>
              <a:t>Colon Cancer</a:t>
            </a:r>
          </a:p>
          <a:p>
            <a:r>
              <a:rPr lang="nl-NL" sz="1200" dirty="0">
                <a:solidFill>
                  <a:schemeClr val="bg1"/>
                </a:solidFill>
                <a:latin typeface="Arial" charset="0"/>
              </a:rPr>
              <a:t>Age-Standardised Five-Year Relative Survival Rates</a:t>
            </a:r>
          </a:p>
          <a:p>
            <a:r>
              <a:rPr lang="nl-NL" sz="1200" dirty="0">
                <a:solidFill>
                  <a:schemeClr val="bg1"/>
                </a:solidFill>
                <a:latin typeface="Arial" charset="0"/>
              </a:rPr>
              <a:t>England and Wales 1971-1995, England 1996-2009</a:t>
            </a:r>
            <a:endParaRPr lang="en-GB" sz="1200" dirty="0">
              <a:solidFill>
                <a:schemeClr val="bg1"/>
              </a:solidFill>
              <a:latin typeface="Arial" charset="0"/>
            </a:endParaRPr>
          </a:p>
        </p:txBody>
      </p:sp>
      <p:sp>
        <p:nvSpPr>
          <p:cNvPr id="73735" name="Rectangle 7"/>
          <p:cNvSpPr>
            <a:spLocks noChangeArrowheads="1"/>
          </p:cNvSpPr>
          <p:nvPr/>
        </p:nvSpPr>
        <p:spPr bwMode="auto">
          <a:xfrm>
            <a:off x="520700" y="5124450"/>
            <a:ext cx="4014788" cy="646331"/>
          </a:xfrm>
          <a:prstGeom prst="rect">
            <a:avLst/>
          </a:prstGeom>
          <a:noFill/>
          <a:ln w="9525">
            <a:noFill/>
            <a:miter lim="800000"/>
            <a:headEnd/>
            <a:tailEnd/>
          </a:ln>
          <a:effectLst/>
        </p:spPr>
        <p:txBody>
          <a:bodyPr>
            <a:spAutoFit/>
          </a:bodyPr>
          <a:lstStyle/>
          <a:p>
            <a:r>
              <a:rPr lang="nl-NL" sz="1200" b="1" dirty="0">
                <a:solidFill>
                  <a:schemeClr val="bg1"/>
                </a:solidFill>
                <a:latin typeface="Arial" charset="0"/>
              </a:rPr>
              <a:t>Rectal Cancer</a:t>
            </a:r>
          </a:p>
          <a:p>
            <a:r>
              <a:rPr lang="nl-NL" sz="1200" dirty="0">
                <a:solidFill>
                  <a:schemeClr val="bg1"/>
                </a:solidFill>
                <a:latin typeface="Arial" charset="0"/>
              </a:rPr>
              <a:t>Age-Standardised Five-Year Relative Survival Rates</a:t>
            </a:r>
          </a:p>
          <a:p>
            <a:r>
              <a:rPr lang="nl-NL" sz="1200" dirty="0">
                <a:solidFill>
                  <a:schemeClr val="bg1"/>
                </a:solidFill>
                <a:latin typeface="Arial" charset="0"/>
              </a:rPr>
              <a:t>England and Wales 1971-1995, England 1996-2009</a:t>
            </a:r>
            <a:endParaRPr lang="en-GB" sz="1200" dirty="0">
              <a:solidFill>
                <a:schemeClr val="bg1"/>
              </a:solidFill>
              <a:latin typeface="Arial" charset="0"/>
            </a:endParaRPr>
          </a:p>
        </p:txBody>
      </p:sp>
      <p:sp>
        <p:nvSpPr>
          <p:cNvPr id="73736" name="Line 8"/>
          <p:cNvSpPr>
            <a:spLocks noChangeShapeType="1"/>
          </p:cNvSpPr>
          <p:nvPr/>
        </p:nvSpPr>
        <p:spPr bwMode="auto">
          <a:xfrm>
            <a:off x="71438" y="3395663"/>
            <a:ext cx="8928100" cy="0"/>
          </a:xfrm>
          <a:prstGeom prst="line">
            <a:avLst/>
          </a:prstGeom>
          <a:noFill/>
          <a:ln w="28575">
            <a:solidFill>
              <a:srgbClr val="000000"/>
            </a:solidFill>
            <a:prstDash val="sysDot"/>
            <a:round/>
            <a:headEnd/>
            <a:tailEnd/>
          </a:ln>
          <a:effectLst/>
        </p:spPr>
        <p:txBody>
          <a:bodyPr/>
          <a:lstStyle/>
          <a:p>
            <a:endParaRPr lang="en-GB"/>
          </a:p>
        </p:txBody>
      </p:sp>
      <p:sp>
        <p:nvSpPr>
          <p:cNvPr id="73737" name="Text Box 9"/>
          <p:cNvSpPr txBox="1">
            <a:spLocks noChangeArrowheads="1"/>
          </p:cNvSpPr>
          <p:nvPr/>
        </p:nvSpPr>
        <p:spPr bwMode="auto">
          <a:xfrm>
            <a:off x="6877050" y="6381750"/>
            <a:ext cx="2085975" cy="244475"/>
          </a:xfrm>
          <a:prstGeom prst="rect">
            <a:avLst/>
          </a:prstGeom>
          <a:noFill/>
          <a:ln w="9525">
            <a:noFill/>
            <a:miter lim="800000"/>
            <a:headEnd/>
            <a:tailEnd/>
          </a:ln>
          <a:effectLst/>
        </p:spPr>
        <p:txBody>
          <a:bodyPr>
            <a:spAutoFit/>
          </a:bodyPr>
          <a:lstStyle/>
          <a:p>
            <a:pPr algn="r" eaLnBrk="0" hangingPunct="0">
              <a:spcBef>
                <a:spcPct val="50000"/>
              </a:spcBef>
            </a:pPr>
            <a:r>
              <a:rPr lang="en-US" sz="1000">
                <a:latin typeface="Arial" charset="0"/>
              </a:rPr>
              <a:t>Cancer Research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strips(downRight)">
                                      <p:cBhvr>
                                        <p:cTn id="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mtClean="0"/>
              <a:t>Acknowledgements</a:t>
            </a:r>
            <a:endParaRPr lang="en-US" smtClean="0"/>
          </a:p>
        </p:txBody>
      </p:sp>
      <p:sp>
        <p:nvSpPr>
          <p:cNvPr id="53251" name="Rectangle 3"/>
          <p:cNvSpPr>
            <a:spLocks noGrp="1" noChangeArrowheads="1"/>
          </p:cNvSpPr>
          <p:nvPr>
            <p:ph type="body" idx="1"/>
          </p:nvPr>
        </p:nvSpPr>
        <p:spPr/>
        <p:txBody>
          <a:bodyPr/>
          <a:lstStyle/>
          <a:p>
            <a:pPr eaLnBrk="1" hangingPunct="1"/>
            <a:r>
              <a:rPr lang="en-GB" sz="3200" smtClean="0"/>
              <a:t>Shwetal Dighe, Sarah Burton and Neil Smith, Chris Hunter, Ian Swift and Muti Abulafi and the Royal Marsden Hospital Colorectal Multidisciplinary Network</a:t>
            </a:r>
          </a:p>
          <a:p>
            <a:pPr eaLnBrk="1" hangingPunct="1"/>
            <a:r>
              <a:rPr lang="en-GB" sz="3200" smtClean="0"/>
              <a:t>FoxTrot trial co-investigators: D Morton, P Quirke, M Seymour, R Gray, L Magill.</a:t>
            </a:r>
          </a:p>
          <a:p>
            <a:pPr eaLnBrk="1" hangingPunct="1"/>
            <a:endParaRPr lang="en-US" sz="3200"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23850" y="404813"/>
            <a:ext cx="8353425" cy="5949950"/>
            <a:chOff x="204" y="255"/>
            <a:chExt cx="5262" cy="3748"/>
          </a:xfrm>
        </p:grpSpPr>
        <p:grpSp>
          <p:nvGrpSpPr>
            <p:cNvPr id="3" name="Group 4"/>
            <p:cNvGrpSpPr>
              <a:grpSpLocks/>
            </p:cNvGrpSpPr>
            <p:nvPr/>
          </p:nvGrpSpPr>
          <p:grpSpPr bwMode="auto">
            <a:xfrm>
              <a:off x="204" y="1298"/>
              <a:ext cx="5262" cy="2705"/>
              <a:chOff x="-59" y="1001"/>
              <a:chExt cx="5819" cy="3205"/>
            </a:xfrm>
          </p:grpSpPr>
          <p:sp>
            <p:nvSpPr>
              <p:cNvPr id="75781" name="AutoShape 3"/>
              <p:cNvSpPr>
                <a:spLocks noChangeArrowheads="1"/>
              </p:cNvSpPr>
              <p:nvPr/>
            </p:nvSpPr>
            <p:spPr bwMode="auto">
              <a:xfrm>
                <a:off x="-59" y="1399"/>
                <a:ext cx="1098" cy="1811"/>
              </a:xfrm>
              <a:prstGeom prst="rightArrowCallout">
                <a:avLst>
                  <a:gd name="adj1" fmla="val 41234"/>
                  <a:gd name="adj2" fmla="val 41234"/>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GB" sz="1400">
                    <a:latin typeface="Arial" charset="0"/>
                  </a:rPr>
                  <a:t>MRI based </a:t>
                </a:r>
              </a:p>
              <a:p>
                <a:pPr algn="ctr"/>
                <a:r>
                  <a:rPr lang="en-GB" sz="1400">
                    <a:latin typeface="Arial" charset="0"/>
                  </a:rPr>
                  <a:t>Selection</a:t>
                </a:r>
              </a:p>
              <a:p>
                <a:pPr algn="ctr"/>
                <a:r>
                  <a:rPr lang="en-GB" sz="1400">
                    <a:latin typeface="Arial" charset="0"/>
                  </a:rPr>
                  <a:t>of patients</a:t>
                </a:r>
              </a:p>
              <a:p>
                <a:pPr algn="ctr"/>
                <a:r>
                  <a:rPr lang="en-GB" sz="1400">
                    <a:latin typeface="Arial" charset="0"/>
                  </a:rPr>
                  <a:t>For range </a:t>
                </a:r>
              </a:p>
              <a:p>
                <a:pPr algn="ctr"/>
                <a:r>
                  <a:rPr lang="en-GB" sz="1400">
                    <a:latin typeface="Arial" charset="0"/>
                  </a:rPr>
                  <a:t>treatments</a:t>
                </a:r>
              </a:p>
            </p:txBody>
          </p:sp>
          <p:sp>
            <p:nvSpPr>
              <p:cNvPr id="75782" name="AutoShape 4"/>
              <p:cNvSpPr>
                <a:spLocks noChangeArrowheads="1"/>
              </p:cNvSpPr>
              <p:nvPr/>
            </p:nvSpPr>
            <p:spPr bwMode="auto">
              <a:xfrm>
                <a:off x="2734" y="1016"/>
                <a:ext cx="1277" cy="467"/>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Local excision</a:t>
                </a:r>
              </a:p>
            </p:txBody>
          </p:sp>
          <p:sp>
            <p:nvSpPr>
              <p:cNvPr id="75783" name="AutoShape 5"/>
              <p:cNvSpPr>
                <a:spLocks noChangeArrowheads="1"/>
              </p:cNvSpPr>
              <p:nvPr/>
            </p:nvSpPr>
            <p:spPr bwMode="auto">
              <a:xfrm>
                <a:off x="4108" y="3838"/>
                <a:ext cx="1652" cy="358"/>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MRI and PET surveillance</a:t>
                </a:r>
              </a:p>
              <a:p>
                <a:pPr algn="ctr"/>
                <a:r>
                  <a:rPr lang="en-GB" sz="1400">
                    <a:latin typeface="Arial" charset="0"/>
                  </a:rPr>
                  <a:t>Deferral of surgery</a:t>
                </a:r>
              </a:p>
            </p:txBody>
          </p:sp>
          <p:sp>
            <p:nvSpPr>
              <p:cNvPr id="75784" name="AutoShape 6"/>
              <p:cNvSpPr>
                <a:spLocks noChangeArrowheads="1"/>
              </p:cNvSpPr>
              <p:nvPr/>
            </p:nvSpPr>
            <p:spPr bwMode="auto">
              <a:xfrm>
                <a:off x="2835" y="2614"/>
                <a:ext cx="1415" cy="1145"/>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Chemoradiotherapy</a:t>
                </a:r>
              </a:p>
              <a:p>
                <a:pPr algn="ctr"/>
                <a:r>
                  <a:rPr lang="en-GB" sz="1400">
                    <a:latin typeface="Arial" charset="0"/>
                  </a:rPr>
                  <a:t>Restage:</a:t>
                </a:r>
              </a:p>
              <a:p>
                <a:pPr algn="ctr"/>
                <a:r>
                  <a:rPr lang="en-GB" sz="1400">
                    <a:latin typeface="Arial" charset="0"/>
                  </a:rPr>
                  <a:t>Timing of </a:t>
                </a:r>
              </a:p>
              <a:p>
                <a:pPr algn="ctr"/>
                <a:r>
                  <a:rPr lang="en-GB" sz="1400">
                    <a:latin typeface="Arial" charset="0"/>
                  </a:rPr>
                  <a:t>surgery</a:t>
                </a:r>
              </a:p>
              <a:p>
                <a:pPr algn="ctr"/>
                <a:r>
                  <a:rPr lang="en-GB" sz="1400">
                    <a:latin typeface="Arial" charset="0"/>
                  </a:rPr>
                  <a:t> after CRT</a:t>
                </a:r>
              </a:p>
              <a:p>
                <a:pPr algn="ctr"/>
                <a:r>
                  <a:rPr lang="en-GB" sz="1400">
                    <a:latin typeface="Arial" charset="0"/>
                  </a:rPr>
                  <a:t>6 vs 12?</a:t>
                </a:r>
              </a:p>
            </p:txBody>
          </p:sp>
          <p:sp>
            <p:nvSpPr>
              <p:cNvPr id="75785" name="AutoShape 7"/>
              <p:cNvSpPr>
                <a:spLocks noChangeArrowheads="1"/>
              </p:cNvSpPr>
              <p:nvPr/>
            </p:nvSpPr>
            <p:spPr bwMode="auto">
              <a:xfrm>
                <a:off x="2789" y="2069"/>
                <a:ext cx="2781" cy="466"/>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Biological agents and neoadjuvant </a:t>
                </a:r>
              </a:p>
              <a:p>
                <a:pPr algn="ctr"/>
                <a:r>
                  <a:rPr lang="en-GB" sz="1400">
                    <a:latin typeface="Arial" charset="0"/>
                  </a:rPr>
                  <a:t>chemotherapy for MRI EMVI</a:t>
                </a:r>
              </a:p>
            </p:txBody>
          </p:sp>
          <p:sp>
            <p:nvSpPr>
              <p:cNvPr id="75786" name="AutoShape 8"/>
              <p:cNvSpPr>
                <a:spLocks noChangeArrowheads="1"/>
              </p:cNvSpPr>
              <p:nvPr/>
            </p:nvSpPr>
            <p:spPr bwMode="auto">
              <a:xfrm>
                <a:off x="4286" y="2704"/>
                <a:ext cx="1376" cy="71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Further Therapy</a:t>
                </a:r>
              </a:p>
              <a:p>
                <a:pPr algn="ctr"/>
                <a:r>
                  <a:rPr lang="en-GB" sz="1400">
                    <a:latin typeface="Arial" charset="0"/>
                  </a:rPr>
                  <a:t>/Extended surgery </a:t>
                </a:r>
              </a:p>
              <a:p>
                <a:pPr algn="ctr"/>
                <a:r>
                  <a:rPr lang="en-GB" sz="1400">
                    <a:latin typeface="Arial" charset="0"/>
                  </a:rPr>
                  <a:t>for mrCRM/low rectal</a:t>
                </a:r>
              </a:p>
            </p:txBody>
          </p:sp>
          <p:sp>
            <p:nvSpPr>
              <p:cNvPr id="75787" name="AutoShape 9"/>
              <p:cNvSpPr>
                <a:spLocks noChangeArrowheads="1"/>
              </p:cNvSpPr>
              <p:nvPr/>
            </p:nvSpPr>
            <p:spPr bwMode="auto">
              <a:xfrm>
                <a:off x="1154" y="1067"/>
                <a:ext cx="1269" cy="368"/>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MRI T1/T2 Nx</a:t>
                </a:r>
              </a:p>
            </p:txBody>
          </p:sp>
          <p:sp>
            <p:nvSpPr>
              <p:cNvPr id="75788" name="AutoShape 10"/>
              <p:cNvSpPr>
                <a:spLocks noChangeArrowheads="1"/>
              </p:cNvSpPr>
              <p:nvPr/>
            </p:nvSpPr>
            <p:spPr bwMode="auto">
              <a:xfrm>
                <a:off x="4115" y="1001"/>
                <a:ext cx="1645" cy="521"/>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EMS /TEMS </a:t>
                </a:r>
                <a:br>
                  <a:rPr lang="en-GB" sz="1400">
                    <a:latin typeface="Arial" charset="0"/>
                  </a:rPr>
                </a:br>
                <a:r>
                  <a:rPr lang="en-GB" sz="1400">
                    <a:latin typeface="Arial" charset="0"/>
                  </a:rPr>
                  <a:t>pre/post operative CRT</a:t>
                </a:r>
                <a:br>
                  <a:rPr lang="en-GB" sz="1400">
                    <a:latin typeface="Arial" charset="0"/>
                  </a:rPr>
                </a:br>
                <a:r>
                  <a:rPr lang="en-GB" sz="1400">
                    <a:latin typeface="Arial" charset="0"/>
                  </a:rPr>
                  <a:t>MRI surveillance…</a:t>
                </a:r>
              </a:p>
            </p:txBody>
          </p:sp>
          <p:sp>
            <p:nvSpPr>
              <p:cNvPr id="75789" name="AutoShape 11"/>
              <p:cNvSpPr>
                <a:spLocks noChangeArrowheads="1"/>
              </p:cNvSpPr>
              <p:nvPr/>
            </p:nvSpPr>
            <p:spPr bwMode="auto">
              <a:xfrm>
                <a:off x="1202" y="3521"/>
                <a:ext cx="1269" cy="368"/>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MRI Low rectal </a:t>
                </a:r>
              </a:p>
              <a:p>
                <a:pPr algn="ctr"/>
                <a:r>
                  <a:rPr lang="en-GB" sz="1400">
                    <a:latin typeface="Arial" charset="0"/>
                  </a:rPr>
                  <a:t>Stage 3 or 4</a:t>
                </a:r>
              </a:p>
            </p:txBody>
          </p:sp>
          <p:sp>
            <p:nvSpPr>
              <p:cNvPr id="75790" name="AutoShape 12"/>
              <p:cNvSpPr>
                <a:spLocks noChangeArrowheads="1"/>
              </p:cNvSpPr>
              <p:nvPr/>
            </p:nvSpPr>
            <p:spPr bwMode="auto">
              <a:xfrm>
                <a:off x="2608" y="3838"/>
                <a:ext cx="1269" cy="368"/>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Post CRT</a:t>
                </a:r>
              </a:p>
              <a:p>
                <a:pPr algn="ctr"/>
                <a:r>
                  <a:rPr lang="en-GB" sz="1400">
                    <a:latin typeface="Arial" charset="0"/>
                  </a:rPr>
                  <a:t>yMRI TRG 1-2</a:t>
                </a:r>
              </a:p>
            </p:txBody>
          </p:sp>
          <p:sp>
            <p:nvSpPr>
              <p:cNvPr id="75791" name="AutoShape 13"/>
              <p:cNvSpPr>
                <a:spLocks noChangeArrowheads="1"/>
              </p:cNvSpPr>
              <p:nvPr/>
            </p:nvSpPr>
            <p:spPr bwMode="auto">
              <a:xfrm>
                <a:off x="1111" y="1570"/>
                <a:ext cx="1461" cy="368"/>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MRI T3a/T3b N any</a:t>
                </a:r>
              </a:p>
              <a:p>
                <a:pPr algn="ctr"/>
                <a:r>
                  <a:rPr lang="en-GB" sz="1400">
                    <a:latin typeface="Arial" charset="0"/>
                  </a:rPr>
                  <a:t>Low rectal stage 1/2</a:t>
                </a:r>
              </a:p>
            </p:txBody>
          </p:sp>
          <p:sp>
            <p:nvSpPr>
              <p:cNvPr id="75792" name="AutoShape 14"/>
              <p:cNvSpPr>
                <a:spLocks noChangeArrowheads="1"/>
              </p:cNvSpPr>
              <p:nvPr/>
            </p:nvSpPr>
            <p:spPr bwMode="auto">
              <a:xfrm>
                <a:off x="2744" y="1570"/>
                <a:ext cx="2888" cy="343"/>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Primary TME Surgery: open v  laparoscopic</a:t>
                </a:r>
              </a:p>
            </p:txBody>
          </p:sp>
          <p:sp>
            <p:nvSpPr>
              <p:cNvPr id="75793" name="AutoShape 15"/>
              <p:cNvSpPr>
                <a:spLocks noChangeArrowheads="1"/>
              </p:cNvSpPr>
              <p:nvPr/>
            </p:nvSpPr>
            <p:spPr bwMode="auto">
              <a:xfrm>
                <a:off x="1066" y="2069"/>
                <a:ext cx="1669" cy="498"/>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GB" sz="1400">
                  <a:latin typeface="Arial" charset="0"/>
                </a:endParaRPr>
              </a:p>
              <a:p>
                <a:pPr algn="ctr"/>
                <a:r>
                  <a:rPr lang="en-GB" sz="1400">
                    <a:latin typeface="Arial" charset="0"/>
                  </a:rPr>
                  <a:t>MRI T3c/T3d N any</a:t>
                </a:r>
              </a:p>
              <a:p>
                <a:pPr algn="ctr"/>
                <a:r>
                  <a:rPr lang="en-GB" sz="1400">
                    <a:latin typeface="Arial" charset="0"/>
                  </a:rPr>
                  <a:t>EMVI positive CRM safe</a:t>
                </a:r>
              </a:p>
              <a:p>
                <a:pPr algn="ctr"/>
                <a:endParaRPr lang="en-GB" sz="1400">
                  <a:latin typeface="Arial" charset="0"/>
                </a:endParaRPr>
              </a:p>
            </p:txBody>
          </p:sp>
          <p:sp>
            <p:nvSpPr>
              <p:cNvPr id="75794" name="AutoShape 16"/>
              <p:cNvSpPr>
                <a:spLocks noChangeArrowheads="1"/>
              </p:cNvSpPr>
              <p:nvPr/>
            </p:nvSpPr>
            <p:spPr bwMode="auto">
              <a:xfrm>
                <a:off x="1066" y="2886"/>
                <a:ext cx="1669" cy="498"/>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GB" sz="1400">
                  <a:latin typeface="Arial" charset="0"/>
                </a:endParaRPr>
              </a:p>
              <a:p>
                <a:pPr algn="ctr"/>
                <a:r>
                  <a:rPr lang="en-GB" sz="1400">
                    <a:latin typeface="Arial" charset="0"/>
                  </a:rPr>
                  <a:t> potential CRM unsafe</a:t>
                </a:r>
              </a:p>
              <a:p>
                <a:pPr algn="ctr"/>
                <a:endParaRPr lang="en-GB" sz="1400">
                  <a:latin typeface="Arial" charset="0"/>
                </a:endParaRPr>
              </a:p>
            </p:txBody>
          </p:sp>
        </p:grpSp>
        <p:sp>
          <p:nvSpPr>
            <p:cNvPr id="75795" name="Rectangle 2"/>
            <p:cNvSpPr>
              <a:spLocks noChangeArrowheads="1"/>
            </p:cNvSpPr>
            <p:nvPr/>
          </p:nvSpPr>
          <p:spPr bwMode="auto">
            <a:xfrm>
              <a:off x="431" y="255"/>
              <a:ext cx="4896" cy="720"/>
            </a:xfrm>
            <a:prstGeom prst="rect">
              <a:avLst/>
            </a:prstGeom>
            <a:noFill/>
            <a:ln w="9525">
              <a:noFill/>
              <a:miter lim="800000"/>
              <a:headEnd/>
              <a:tailEnd/>
            </a:ln>
            <a:effectLst/>
          </p:spPr>
          <p:txBody>
            <a:bodyPr anchor="ctr"/>
            <a:lstStyle/>
            <a:p>
              <a:pPr algn="ctr"/>
              <a:r>
                <a:rPr lang="en-GB" sz="4000" dirty="0">
                  <a:solidFill>
                    <a:schemeClr val="bg1"/>
                  </a:solidFill>
                  <a:effectLst>
                    <a:outerShdw blurRad="38100" dist="38100" dir="2700000" algn="tl">
                      <a:srgbClr val="000000"/>
                    </a:outerShdw>
                  </a:effectLst>
                </a:rPr>
                <a:t>Treatment options for </a:t>
              </a:r>
              <a:br>
                <a:rPr lang="en-GB" sz="4000" dirty="0">
                  <a:solidFill>
                    <a:schemeClr val="bg1"/>
                  </a:solidFill>
                  <a:effectLst>
                    <a:outerShdw blurRad="38100" dist="38100" dir="2700000" algn="tl">
                      <a:srgbClr val="000000"/>
                    </a:outerShdw>
                  </a:effectLst>
                </a:rPr>
              </a:br>
              <a:r>
                <a:rPr lang="en-GB" sz="4000" dirty="0">
                  <a:solidFill>
                    <a:schemeClr val="bg1"/>
                  </a:solidFill>
                  <a:effectLst>
                    <a:outerShdw blurRad="38100" dist="38100" dir="2700000" algn="tl">
                      <a:srgbClr val="000000"/>
                    </a:outerShdw>
                  </a:effectLst>
                </a:rPr>
                <a:t>Rectal Cancer</a:t>
              </a:r>
            </a:p>
          </p:txBody>
        </p:sp>
      </p:grpSp>
      <p:grpSp>
        <p:nvGrpSpPr>
          <p:cNvPr id="4" name="Group 50"/>
          <p:cNvGrpSpPr>
            <a:grpSpLocks/>
          </p:cNvGrpSpPr>
          <p:nvPr/>
        </p:nvGrpSpPr>
        <p:grpSpPr bwMode="auto">
          <a:xfrm>
            <a:off x="323850" y="391366"/>
            <a:ext cx="8132763" cy="5294312"/>
            <a:chOff x="204" y="255"/>
            <a:chExt cx="5123" cy="3335"/>
          </a:xfrm>
        </p:grpSpPr>
        <p:grpSp>
          <p:nvGrpSpPr>
            <p:cNvPr id="5" name="Group 22"/>
            <p:cNvGrpSpPr>
              <a:grpSpLocks/>
            </p:cNvGrpSpPr>
            <p:nvPr/>
          </p:nvGrpSpPr>
          <p:grpSpPr bwMode="auto">
            <a:xfrm>
              <a:off x="204" y="1298"/>
              <a:ext cx="4494" cy="2292"/>
              <a:chOff x="204" y="1298"/>
              <a:chExt cx="4494" cy="2292"/>
            </a:xfrm>
          </p:grpSpPr>
          <p:sp>
            <p:nvSpPr>
              <p:cNvPr id="75799" name="AutoShape 3"/>
              <p:cNvSpPr>
                <a:spLocks noChangeArrowheads="1"/>
              </p:cNvSpPr>
              <p:nvPr/>
            </p:nvSpPr>
            <p:spPr bwMode="auto">
              <a:xfrm>
                <a:off x="2699" y="1298"/>
                <a:ext cx="1760" cy="917"/>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Palliative Chemotherapy</a:t>
                </a:r>
              </a:p>
              <a:p>
                <a:pPr algn="ctr"/>
                <a:r>
                  <a:rPr lang="en-GB" sz="1400">
                    <a:latin typeface="Arial" charset="0"/>
                  </a:rPr>
                  <a:t>Metastatectomy</a:t>
                </a:r>
              </a:p>
            </p:txBody>
          </p:sp>
          <p:sp>
            <p:nvSpPr>
              <p:cNvPr id="75800" name="Line 4"/>
              <p:cNvSpPr>
                <a:spLocks noChangeShapeType="1"/>
              </p:cNvSpPr>
              <p:nvPr/>
            </p:nvSpPr>
            <p:spPr bwMode="auto">
              <a:xfrm flipV="1">
                <a:off x="1428" y="1909"/>
                <a:ext cx="1202" cy="512"/>
              </a:xfrm>
              <a:prstGeom prst="line">
                <a:avLst/>
              </a:prstGeom>
              <a:noFill/>
              <a:ln w="19050">
                <a:solidFill>
                  <a:schemeClr val="tx1"/>
                </a:solidFill>
                <a:round/>
                <a:headEnd/>
                <a:tailEnd type="triangle" w="med" len="med"/>
              </a:ln>
            </p:spPr>
            <p:txBody>
              <a:bodyPr/>
              <a:lstStyle/>
              <a:p>
                <a:endParaRPr lang="en-GB"/>
              </a:p>
            </p:txBody>
          </p:sp>
          <p:sp>
            <p:nvSpPr>
              <p:cNvPr id="75801" name="AutoShape 5"/>
              <p:cNvSpPr>
                <a:spLocks noChangeArrowheads="1"/>
              </p:cNvSpPr>
              <p:nvPr/>
            </p:nvSpPr>
            <p:spPr bwMode="auto">
              <a:xfrm>
                <a:off x="2472" y="2931"/>
                <a:ext cx="2226" cy="659"/>
              </a:xfrm>
              <a:prstGeom prst="flowChartAlternateProcess">
                <a:avLst/>
              </a:prstGeom>
              <a:solidFill>
                <a:schemeClr val="accent1"/>
              </a:solidFill>
              <a:ln w="9525">
                <a:solidFill>
                  <a:schemeClr val="tx1"/>
                </a:solidFill>
                <a:miter lim="800000"/>
                <a:headEnd/>
                <a:tailEnd/>
              </a:ln>
            </p:spPr>
            <p:txBody>
              <a:bodyPr wrap="none" anchor="ctr"/>
              <a:lstStyle/>
              <a:p>
                <a:pPr algn="ctr"/>
                <a:r>
                  <a:rPr lang="en-GB" sz="1400">
                    <a:latin typeface="Arial" charset="0"/>
                  </a:rPr>
                  <a:t>Primary colon resection: </a:t>
                </a:r>
              </a:p>
              <a:p>
                <a:pPr algn="ctr"/>
                <a:r>
                  <a:rPr lang="en-GB" sz="1400">
                    <a:latin typeface="Arial" charset="0"/>
                  </a:rPr>
                  <a:t>laparoscopic/open</a:t>
                </a:r>
              </a:p>
            </p:txBody>
          </p:sp>
          <p:sp>
            <p:nvSpPr>
              <p:cNvPr id="75802" name="Line 6"/>
              <p:cNvSpPr>
                <a:spLocks noChangeShapeType="1"/>
              </p:cNvSpPr>
              <p:nvPr/>
            </p:nvSpPr>
            <p:spPr bwMode="auto">
              <a:xfrm>
                <a:off x="1428" y="2393"/>
                <a:ext cx="978" cy="695"/>
              </a:xfrm>
              <a:prstGeom prst="line">
                <a:avLst/>
              </a:prstGeom>
              <a:noFill/>
              <a:ln w="19050">
                <a:solidFill>
                  <a:schemeClr val="tx1"/>
                </a:solidFill>
                <a:round/>
                <a:headEnd/>
                <a:tailEnd type="triangle" w="med" len="med"/>
              </a:ln>
            </p:spPr>
            <p:txBody>
              <a:bodyPr/>
              <a:lstStyle/>
              <a:p>
                <a:endParaRPr lang="en-GB"/>
              </a:p>
            </p:txBody>
          </p:sp>
          <p:sp>
            <p:nvSpPr>
              <p:cNvPr id="75803" name="AutoShape 7"/>
              <p:cNvSpPr>
                <a:spLocks noChangeArrowheads="1"/>
              </p:cNvSpPr>
              <p:nvPr/>
            </p:nvSpPr>
            <p:spPr bwMode="auto">
              <a:xfrm>
                <a:off x="204" y="1616"/>
                <a:ext cx="1206" cy="1542"/>
              </a:xfrm>
              <a:prstGeom prst="rightArrowCallout">
                <a:avLst>
                  <a:gd name="adj1" fmla="val 31965"/>
                  <a:gd name="adj2" fmla="val 31965"/>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GB" sz="1400">
                    <a:latin typeface="Arial" charset="0"/>
                  </a:rPr>
                  <a:t>CT Staging</a:t>
                </a:r>
              </a:p>
              <a:p>
                <a:pPr algn="ctr"/>
                <a:r>
                  <a:rPr lang="en-GB" sz="1400">
                    <a:latin typeface="Arial" charset="0"/>
                  </a:rPr>
                  <a:t>Metastatic </a:t>
                </a:r>
              </a:p>
              <a:p>
                <a:pPr algn="ctr"/>
                <a:r>
                  <a:rPr lang="en-GB" sz="1400">
                    <a:latin typeface="Arial" charset="0"/>
                  </a:rPr>
                  <a:t>disease?</a:t>
                </a:r>
              </a:p>
              <a:p>
                <a:pPr algn="ctr"/>
                <a:r>
                  <a:rPr lang="en-GB" sz="1400">
                    <a:latin typeface="Arial" charset="0"/>
                  </a:rPr>
                  <a:t>Yes/No</a:t>
                </a:r>
                <a:r>
                  <a:rPr lang="en-GB" sz="1400" b="1">
                    <a:latin typeface="Arial" charset="0"/>
                  </a:rPr>
                  <a:t> </a:t>
                </a:r>
              </a:p>
            </p:txBody>
          </p:sp>
          <p:sp>
            <p:nvSpPr>
              <p:cNvPr id="75804" name="Text Box 8"/>
              <p:cNvSpPr txBox="1">
                <a:spLocks noChangeArrowheads="1"/>
              </p:cNvSpPr>
              <p:nvPr/>
            </p:nvSpPr>
            <p:spPr bwMode="auto">
              <a:xfrm>
                <a:off x="1882" y="2550"/>
                <a:ext cx="470" cy="192"/>
              </a:xfrm>
              <a:prstGeom prst="rect">
                <a:avLst/>
              </a:prstGeom>
              <a:noFill/>
              <a:ln w="12700">
                <a:noFill/>
                <a:miter lim="800000"/>
                <a:headEnd/>
                <a:tailEnd/>
              </a:ln>
            </p:spPr>
            <p:txBody>
              <a:bodyPr wrap="none">
                <a:spAutoFit/>
              </a:bodyPr>
              <a:lstStyle/>
              <a:p>
                <a:pPr eaLnBrk="0" hangingPunct="0">
                  <a:spcBef>
                    <a:spcPct val="50000"/>
                  </a:spcBef>
                </a:pPr>
                <a:r>
                  <a:rPr lang="en-GB" sz="1400">
                    <a:latin typeface="Times New Roman" pitchFamily="18" charset="0"/>
                  </a:rPr>
                  <a:t>80-90%</a:t>
                </a:r>
              </a:p>
            </p:txBody>
          </p:sp>
          <p:sp>
            <p:nvSpPr>
              <p:cNvPr id="75805" name="Text Box 9"/>
              <p:cNvSpPr txBox="1">
                <a:spLocks noChangeArrowheads="1"/>
              </p:cNvSpPr>
              <p:nvPr/>
            </p:nvSpPr>
            <p:spPr bwMode="auto">
              <a:xfrm>
                <a:off x="1882" y="1824"/>
                <a:ext cx="470" cy="192"/>
              </a:xfrm>
              <a:prstGeom prst="rect">
                <a:avLst/>
              </a:prstGeom>
              <a:noFill/>
              <a:ln w="12700">
                <a:noFill/>
                <a:miter lim="800000"/>
                <a:headEnd/>
                <a:tailEnd/>
              </a:ln>
            </p:spPr>
            <p:txBody>
              <a:bodyPr wrap="none">
                <a:spAutoFit/>
              </a:bodyPr>
              <a:lstStyle/>
              <a:p>
                <a:pPr eaLnBrk="0" hangingPunct="0">
                  <a:spcBef>
                    <a:spcPct val="50000"/>
                  </a:spcBef>
                </a:pPr>
                <a:r>
                  <a:rPr lang="en-GB" sz="1400">
                    <a:latin typeface="Times New Roman" pitchFamily="18" charset="0"/>
                  </a:rPr>
                  <a:t>10-20%</a:t>
                </a:r>
              </a:p>
            </p:txBody>
          </p:sp>
        </p:grpSp>
        <p:sp>
          <p:nvSpPr>
            <p:cNvPr id="75825" name="Rectangle 2"/>
            <p:cNvSpPr>
              <a:spLocks noChangeArrowheads="1"/>
            </p:cNvSpPr>
            <p:nvPr/>
          </p:nvSpPr>
          <p:spPr bwMode="auto">
            <a:xfrm>
              <a:off x="431" y="255"/>
              <a:ext cx="4896" cy="720"/>
            </a:xfrm>
            <a:prstGeom prst="rect">
              <a:avLst/>
            </a:prstGeom>
            <a:noFill/>
            <a:ln w="9525">
              <a:noFill/>
              <a:miter lim="800000"/>
              <a:headEnd/>
              <a:tailEnd/>
            </a:ln>
            <a:effectLst/>
          </p:spPr>
          <p:txBody>
            <a:bodyPr anchor="ctr"/>
            <a:lstStyle/>
            <a:p>
              <a:pPr algn="ctr"/>
              <a:r>
                <a:rPr lang="en-GB" sz="4000" dirty="0">
                  <a:solidFill>
                    <a:schemeClr val="bg1"/>
                  </a:solidFill>
                  <a:effectLst>
                    <a:outerShdw blurRad="38100" dist="38100" dir="2700000" algn="tl">
                      <a:srgbClr val="000000"/>
                    </a:outerShdw>
                  </a:effectLst>
                </a:rPr>
                <a:t>Treatment options for </a:t>
              </a:r>
              <a:br>
                <a:rPr lang="en-GB" sz="4000" dirty="0">
                  <a:solidFill>
                    <a:schemeClr val="bg1"/>
                  </a:solidFill>
                  <a:effectLst>
                    <a:outerShdw blurRad="38100" dist="38100" dir="2700000" algn="tl">
                      <a:srgbClr val="000000"/>
                    </a:outerShdw>
                  </a:effectLst>
                </a:rPr>
              </a:br>
              <a:r>
                <a:rPr lang="en-GB" sz="4000" dirty="0">
                  <a:solidFill>
                    <a:schemeClr val="bg1"/>
                  </a:solidFill>
                  <a:effectLst>
                    <a:outerShdw blurRad="38100" dist="38100" dir="2700000" algn="tl">
                      <a:srgbClr val="000000"/>
                    </a:outerShdw>
                  </a:effectLst>
                </a:rPr>
                <a:t>Colon Cancer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nl-NL" sz="4000"/>
              <a:t>Colon Cancer </a:t>
            </a:r>
            <a:br>
              <a:rPr lang="nl-NL" sz="4000"/>
            </a:br>
            <a:r>
              <a:rPr lang="nl-NL" sz="4000"/>
              <a:t>has a high recurrence rate.</a:t>
            </a:r>
          </a:p>
        </p:txBody>
      </p:sp>
      <p:sp>
        <p:nvSpPr>
          <p:cNvPr id="8195" name="Rectangle 3"/>
          <p:cNvSpPr>
            <a:spLocks noGrp="1" noChangeArrowheads="1"/>
          </p:cNvSpPr>
          <p:nvPr>
            <p:ph type="body" idx="1"/>
          </p:nvPr>
        </p:nvSpPr>
        <p:spPr/>
        <p:txBody>
          <a:bodyPr/>
          <a:lstStyle/>
          <a:p>
            <a:pPr>
              <a:buFont typeface="Wingdings" pitchFamily="2" charset="2"/>
              <a:buNone/>
            </a:pPr>
            <a:endParaRPr lang="nl-NL"/>
          </a:p>
          <a:p>
            <a:pPr>
              <a:buFont typeface="Wingdings" pitchFamily="2" charset="2"/>
              <a:buNone/>
            </a:pPr>
            <a:endParaRPr lang="nl-NL"/>
          </a:p>
          <a:p>
            <a:pPr>
              <a:buFont typeface="Wingdings" pitchFamily="2" charset="2"/>
              <a:buNone/>
            </a:pPr>
            <a:r>
              <a:rPr lang="nl-NL"/>
              <a:t>O’Connell 2008 ACCENT Data Set</a:t>
            </a:r>
          </a:p>
          <a:p>
            <a:pPr>
              <a:buFont typeface="Wingdings" pitchFamily="2" charset="2"/>
              <a:buNone/>
            </a:pPr>
            <a:endParaRPr lang="nl-NL"/>
          </a:p>
          <a:p>
            <a:r>
              <a:rPr lang="nl-NL"/>
              <a:t>n=17,381</a:t>
            </a:r>
          </a:p>
          <a:p>
            <a:r>
              <a:rPr lang="nl-NL"/>
              <a:t>recurrence= 5,722 (32%)</a:t>
            </a:r>
          </a:p>
        </p:txBody>
      </p:sp>
      <p:sp>
        <p:nvSpPr>
          <p:cNvPr id="8196" name="Text Box 4"/>
          <p:cNvSpPr txBox="1">
            <a:spLocks noChangeArrowheads="1"/>
          </p:cNvSpPr>
          <p:nvPr/>
        </p:nvSpPr>
        <p:spPr bwMode="auto">
          <a:xfrm>
            <a:off x="5795963" y="6453188"/>
            <a:ext cx="3167062" cy="244475"/>
          </a:xfrm>
          <a:prstGeom prst="rect">
            <a:avLst/>
          </a:prstGeom>
          <a:noFill/>
          <a:ln w="9525">
            <a:noFill/>
            <a:miter lim="800000"/>
            <a:headEnd/>
            <a:tailEnd/>
          </a:ln>
          <a:effectLst/>
        </p:spPr>
        <p:txBody>
          <a:bodyPr>
            <a:spAutoFit/>
          </a:bodyPr>
          <a:lstStyle/>
          <a:p>
            <a:pPr algn="r">
              <a:spcBef>
                <a:spcPct val="50000"/>
              </a:spcBef>
            </a:pPr>
            <a:r>
              <a:rPr lang="en-US" sz="1000">
                <a:latin typeface="Arial" charset="0"/>
              </a:rPr>
              <a:t>J Clin Oncol. 2008 May 10;26(14):2336-41.</a:t>
            </a:r>
            <a:endParaRPr lang="nl-NL" sz="10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title"/>
          </p:nvPr>
        </p:nvSpPr>
        <p:spPr/>
        <p:txBody>
          <a:bodyPr/>
          <a:lstStyle/>
          <a:p>
            <a:r>
              <a:rPr lang="en-GB" smtClean="0"/>
              <a:t>Metaanalysis</a:t>
            </a:r>
          </a:p>
        </p:txBody>
      </p:sp>
      <p:pic>
        <p:nvPicPr>
          <p:cNvPr id="14339" name="Picture 5"/>
          <p:cNvPicPr>
            <a:picLocks noChangeAspect="1" noChangeArrowheads="1"/>
          </p:cNvPicPr>
          <p:nvPr/>
        </p:nvPicPr>
        <p:blipFill>
          <a:blip r:embed="rId2"/>
          <a:srcRect/>
          <a:stretch>
            <a:fillRect/>
          </a:stretch>
        </p:blipFill>
        <p:spPr bwMode="auto">
          <a:xfrm>
            <a:off x="274638" y="1412875"/>
            <a:ext cx="8869362"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Marsden template_211209">
  <a:themeElements>
    <a:clrScheme name="Marsden template_211209 1">
      <a:dk1>
        <a:srgbClr val="DDDDDD"/>
      </a:dk1>
      <a:lt1>
        <a:srgbClr val="FFFFFF"/>
      </a:lt1>
      <a:dk2>
        <a:srgbClr val="3C1A40"/>
      </a:dk2>
      <a:lt2>
        <a:srgbClr val="00A0CD"/>
      </a:lt2>
      <a:accent1>
        <a:srgbClr val="E13694"/>
      </a:accent1>
      <a:accent2>
        <a:srgbClr val="BA87DF"/>
      </a:accent2>
      <a:accent3>
        <a:srgbClr val="AFABAF"/>
      </a:accent3>
      <a:accent4>
        <a:srgbClr val="DADADA"/>
      </a:accent4>
      <a:accent5>
        <a:srgbClr val="EEAEC8"/>
      </a:accent5>
      <a:accent6>
        <a:srgbClr val="A87ACA"/>
      </a:accent6>
      <a:hlink>
        <a:srgbClr val="00B3B0"/>
      </a:hlink>
      <a:folHlink>
        <a:srgbClr val="78AA4B"/>
      </a:folHlink>
    </a:clrScheme>
    <a:fontScheme name="Marsden template_211209">
      <a:majorFont>
        <a:latin typeface="Trebuchet MS"/>
        <a:ea typeface=""/>
        <a:cs typeface=""/>
      </a:majorFont>
      <a:minorFont>
        <a:latin typeface="Georg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rsden template_211209 1">
        <a:dk1>
          <a:srgbClr val="DDDDDD"/>
        </a:dk1>
        <a:lt1>
          <a:srgbClr val="FFFFFF"/>
        </a:lt1>
        <a:dk2>
          <a:srgbClr val="3C1A40"/>
        </a:dk2>
        <a:lt2>
          <a:srgbClr val="00A0CD"/>
        </a:lt2>
        <a:accent1>
          <a:srgbClr val="E13694"/>
        </a:accent1>
        <a:accent2>
          <a:srgbClr val="BA87DF"/>
        </a:accent2>
        <a:accent3>
          <a:srgbClr val="AFABAF"/>
        </a:accent3>
        <a:accent4>
          <a:srgbClr val="DADADA"/>
        </a:accent4>
        <a:accent5>
          <a:srgbClr val="EEAEC8"/>
        </a:accent5>
        <a:accent6>
          <a:srgbClr val="A87ACA"/>
        </a:accent6>
        <a:hlink>
          <a:srgbClr val="00B3B0"/>
        </a:hlink>
        <a:folHlink>
          <a:srgbClr val="78AA4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gbslides">
  <a:themeElements>
    <a:clrScheme name="2_gb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gbslide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b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gb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gb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gb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b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gb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gb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xtrotncri07">
  <a:themeElements>
    <a:clrScheme name="foxtrotncri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xtrotncri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xtrotncri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xtrotncri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xtrotncri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xtrotncri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xtrotncri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xtrotncri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xtrotncri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1684</TotalTime>
  <Words>2908</Words>
  <Application>Microsoft Office PowerPoint</Application>
  <PresentationFormat>On-screen Show (4:3)</PresentationFormat>
  <Paragraphs>486</Paragraphs>
  <Slides>60</Slides>
  <Notes>19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65" baseType="lpstr">
      <vt:lpstr>Marsden template_211209</vt:lpstr>
      <vt:lpstr>2_gbslides</vt:lpstr>
      <vt:lpstr>foxtrotncri07</vt:lpstr>
      <vt:lpstr>Breeze</vt:lpstr>
      <vt:lpstr>Worksheet</vt:lpstr>
      <vt:lpstr>Sigmoid and Colon cancer staging</vt:lpstr>
      <vt:lpstr>Staging of colon cancers</vt:lpstr>
      <vt:lpstr>Other prognostic factors</vt:lpstr>
      <vt:lpstr>How often are prognostic factors reported preoperatively in colon cancer? - EMVI - depth of extramural spread in mm  - non-peritonealised resection    margin - transperitoneal breach?</vt:lpstr>
      <vt:lpstr>Currently: no role for imaging for local staging of colon cancers? </vt:lpstr>
      <vt:lpstr>Survival</vt:lpstr>
      <vt:lpstr>PowerPoint Presentation</vt:lpstr>
      <vt:lpstr>Colon Cancer  has a high recurrence rate.</vt:lpstr>
      <vt:lpstr>Metaanalysis</vt:lpstr>
      <vt:lpstr>PowerPoint Presentation</vt:lpstr>
      <vt:lpstr>Nodal Staging</vt:lpstr>
      <vt:lpstr>PowerPoint Presentation</vt:lpstr>
      <vt:lpstr>Good prognosis T2/early T3</vt:lpstr>
      <vt:lpstr>T3 good tumour</vt:lpstr>
      <vt:lpstr>Understanding T4 disease</vt:lpstr>
      <vt:lpstr>PowerPoint Presentation</vt:lpstr>
      <vt:lpstr>Poor prognosis</vt:lpstr>
      <vt:lpstr>PowerPoint Presentation</vt:lpstr>
      <vt:lpstr>Poor prognosis</vt:lpstr>
      <vt:lpstr>CT staging of colons</vt:lpstr>
      <vt:lpstr>PowerPoint Presentation</vt:lpstr>
      <vt:lpstr>Prognostic score</vt:lpstr>
      <vt:lpstr>Identification of poor prognosis tumours</vt:lpstr>
      <vt:lpstr>T staging / prognosis</vt:lpstr>
      <vt:lpstr>PowerPoint Presentation</vt:lpstr>
      <vt:lpstr>CT prediction of prognosis</vt:lpstr>
      <vt:lpstr>PowerPoint Presentation</vt:lpstr>
      <vt:lpstr>Can we refine the radiological definition of poor prognosis?</vt:lpstr>
      <vt:lpstr>Can we refine the radiological definition of poor prognosis?</vt:lpstr>
      <vt:lpstr>Can we refine the radiological definition of poor prognosis?</vt:lpstr>
      <vt:lpstr>Can we refine the radiological definition of poor prognosis?</vt:lpstr>
      <vt:lpstr>Detection of EMVI using MDCT: high positive predictive value</vt:lpstr>
      <vt:lpstr>Value of &gt;5mm Extramural Depth of Spread using CT</vt:lpstr>
      <vt:lpstr>FOxTROT trial design</vt:lpstr>
      <vt:lpstr>End points of Foxtrot trial</vt:lpstr>
      <vt:lpstr>Imaging– what’s new in this trial?</vt:lpstr>
      <vt:lpstr>PowerPoint Presentation</vt:lpstr>
      <vt:lpstr>Summary colon cancer staging</vt:lpstr>
      <vt:lpstr>Was CT successful in identifying high risk? Control arm pathology</vt:lpstr>
      <vt:lpstr>PowerPoint Presentation</vt:lpstr>
      <vt:lpstr>Recurrence sigmoid cancer</vt:lpstr>
      <vt:lpstr>Recurrence sigmoid cancer</vt:lpstr>
      <vt:lpstr>High risk features</vt:lpstr>
      <vt:lpstr>PowerPoint Presentation</vt:lpstr>
      <vt:lpstr>PowerPoint Presentation</vt:lpstr>
      <vt:lpstr>MRI predicted prognosis with final histological prognosis in 57 patients undergoing primary surgery</vt:lpstr>
      <vt:lpstr>Neoadjuvant Treatment</vt:lpstr>
      <vt:lpstr>Pelvic sigmoid</vt:lpstr>
      <vt:lpstr>Staging and treatment </vt:lpstr>
      <vt:lpstr>Preoperative staging</vt:lpstr>
      <vt:lpstr>IMPRESS Trial  </vt:lpstr>
      <vt:lpstr>PowerPoint Presentation</vt:lpstr>
      <vt:lpstr>Endpoints IMPRESS Trial  </vt:lpstr>
      <vt:lpstr>Study design</vt:lpstr>
      <vt:lpstr>PowerPoint Presentation</vt:lpstr>
      <vt:lpstr>Sites</vt:lpstr>
      <vt:lpstr>IMPRESS Trial IMProving Radical treatment through MRI Evaluation of pelvic Sigmoid cancerS  </vt:lpstr>
      <vt:lpstr>Sigmoid cancer</vt:lpstr>
      <vt:lpstr>Better staging Colon cancer: new treatment possibilities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and post operative staging of colorectal adenocarcinoma using magnetic resonance imaging (MRI) and (18)F-FDG-PET/CT</dc:title>
  <dc:creator>Chris</dc:creator>
  <cp:lastModifiedBy>Martin, Caroline</cp:lastModifiedBy>
  <cp:revision>100</cp:revision>
  <dcterms:created xsi:type="dcterms:W3CDTF">2011-09-16T06:34:06Z</dcterms:created>
  <dcterms:modified xsi:type="dcterms:W3CDTF">2017-01-10T11:54:23Z</dcterms:modified>
</cp:coreProperties>
</file>